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397" r:id="rId2"/>
    <p:sldId id="439" r:id="rId3"/>
    <p:sldId id="440" r:id="rId4"/>
    <p:sldId id="277" r:id="rId5"/>
    <p:sldId id="278" r:id="rId6"/>
    <p:sldId id="398" r:id="rId7"/>
    <p:sldId id="279" r:id="rId8"/>
    <p:sldId id="399" r:id="rId9"/>
    <p:sldId id="568" r:id="rId10"/>
    <p:sldId id="566" r:id="rId11"/>
    <p:sldId id="569" r:id="rId12"/>
    <p:sldId id="567" r:id="rId13"/>
    <p:sldId id="449" r:id="rId14"/>
    <p:sldId id="400" r:id="rId15"/>
    <p:sldId id="320" r:id="rId16"/>
    <p:sldId id="412" r:id="rId17"/>
    <p:sldId id="413" r:id="rId18"/>
    <p:sldId id="414" r:id="rId19"/>
    <p:sldId id="401" r:id="rId20"/>
    <p:sldId id="274" r:id="rId21"/>
    <p:sldId id="402" r:id="rId22"/>
    <p:sldId id="311" r:id="rId23"/>
    <p:sldId id="312" r:id="rId24"/>
    <p:sldId id="403" r:id="rId25"/>
    <p:sldId id="404" r:id="rId26"/>
    <p:sldId id="275" r:id="rId27"/>
    <p:sldId id="415" r:id="rId28"/>
    <p:sldId id="416" r:id="rId29"/>
    <p:sldId id="417" r:id="rId30"/>
    <p:sldId id="418" r:id="rId31"/>
    <p:sldId id="419" r:id="rId32"/>
    <p:sldId id="421" r:id="rId33"/>
    <p:sldId id="423" r:id="rId34"/>
    <p:sldId id="438" r:id="rId35"/>
    <p:sldId id="424" r:id="rId36"/>
    <p:sldId id="425" r:id="rId37"/>
    <p:sldId id="420" r:id="rId38"/>
    <p:sldId id="426" r:id="rId39"/>
    <p:sldId id="427" r:id="rId40"/>
    <p:sldId id="428" r:id="rId41"/>
    <p:sldId id="280" r:id="rId42"/>
    <p:sldId id="406" r:id="rId43"/>
    <p:sldId id="282" r:id="rId44"/>
    <p:sldId id="407" r:id="rId45"/>
    <p:sldId id="408" r:id="rId46"/>
    <p:sldId id="409" r:id="rId47"/>
    <p:sldId id="410" r:id="rId48"/>
    <p:sldId id="284" r:id="rId49"/>
    <p:sldId id="287" r:id="rId50"/>
    <p:sldId id="281" r:id="rId51"/>
    <p:sldId id="411" r:id="rId52"/>
    <p:sldId id="316" r:id="rId53"/>
    <p:sldId id="286" r:id="rId54"/>
    <p:sldId id="283" r:id="rId55"/>
    <p:sldId id="285" r:id="rId56"/>
    <p:sldId id="405" r:id="rId57"/>
    <p:sldId id="289" r:id="rId58"/>
    <p:sldId id="432" r:id="rId59"/>
    <p:sldId id="290" r:id="rId60"/>
    <p:sldId id="396" r:id="rId61"/>
    <p:sldId id="429" r:id="rId62"/>
    <p:sldId id="431" r:id="rId63"/>
    <p:sldId id="433" r:id="rId64"/>
    <p:sldId id="430" r:id="rId65"/>
    <p:sldId id="305" r:id="rId66"/>
    <p:sldId id="309" r:id="rId67"/>
    <p:sldId id="307" r:id="rId68"/>
    <p:sldId id="308" r:id="rId69"/>
    <p:sldId id="435" r:id="rId70"/>
    <p:sldId id="436" r:id="rId71"/>
    <p:sldId id="304" r:id="rId72"/>
    <p:sldId id="434" r:id="rId73"/>
    <p:sldId id="306" r:id="rId74"/>
    <p:sldId id="463" r:id="rId75"/>
    <p:sldId id="464" r:id="rId76"/>
    <p:sldId id="465" r:id="rId77"/>
    <p:sldId id="466" r:id="rId78"/>
    <p:sldId id="467" r:id="rId79"/>
    <p:sldId id="469" r:id="rId80"/>
    <p:sldId id="470" r:id="rId81"/>
    <p:sldId id="471" r:id="rId82"/>
    <p:sldId id="472" r:id="rId83"/>
    <p:sldId id="473" r:id="rId84"/>
    <p:sldId id="474" r:id="rId85"/>
    <p:sldId id="475" r:id="rId86"/>
    <p:sldId id="476" r:id="rId87"/>
    <p:sldId id="477" r:id="rId88"/>
    <p:sldId id="478" r:id="rId89"/>
    <p:sldId id="479" r:id="rId90"/>
    <p:sldId id="480" r:id="rId91"/>
    <p:sldId id="481" r:id="rId92"/>
    <p:sldId id="482" r:id="rId93"/>
    <p:sldId id="483" r:id="rId94"/>
    <p:sldId id="484" r:id="rId95"/>
    <p:sldId id="485" r:id="rId96"/>
    <p:sldId id="488" r:id="rId97"/>
    <p:sldId id="490" r:id="rId98"/>
    <p:sldId id="571" r:id="rId99"/>
    <p:sldId id="570" r:id="rId100"/>
    <p:sldId id="491" r:id="rId101"/>
    <p:sldId id="492" r:id="rId102"/>
    <p:sldId id="493" r:id="rId103"/>
    <p:sldId id="494" r:id="rId104"/>
    <p:sldId id="495" r:id="rId105"/>
    <p:sldId id="496" r:id="rId106"/>
    <p:sldId id="497" r:id="rId107"/>
    <p:sldId id="498" r:id="rId108"/>
    <p:sldId id="499" r:id="rId109"/>
    <p:sldId id="500" r:id="rId110"/>
    <p:sldId id="501" r:id="rId111"/>
    <p:sldId id="502" r:id="rId112"/>
    <p:sldId id="503" r:id="rId113"/>
    <p:sldId id="504" r:id="rId114"/>
    <p:sldId id="505" r:id="rId115"/>
    <p:sldId id="506" r:id="rId116"/>
    <p:sldId id="507" r:id="rId117"/>
    <p:sldId id="508" r:id="rId118"/>
    <p:sldId id="509" r:id="rId119"/>
    <p:sldId id="510" r:id="rId120"/>
    <p:sldId id="511" r:id="rId121"/>
    <p:sldId id="512" r:id="rId122"/>
    <p:sldId id="529" r:id="rId123"/>
    <p:sldId id="513" r:id="rId124"/>
    <p:sldId id="514" r:id="rId125"/>
    <p:sldId id="515" r:id="rId126"/>
    <p:sldId id="516" r:id="rId127"/>
    <p:sldId id="517" r:id="rId128"/>
    <p:sldId id="518" r:id="rId129"/>
    <p:sldId id="519" r:id="rId130"/>
    <p:sldId id="520" r:id="rId131"/>
    <p:sldId id="524" r:id="rId132"/>
    <p:sldId id="527" r:id="rId133"/>
    <p:sldId id="528"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gene Han" initials="EH" lastIdx="1" clrIdx="0">
    <p:extLst>
      <p:ext uri="{19B8F6BF-5375-455C-9EA6-DF929625EA0E}">
        <p15:presenceInfo xmlns:p15="http://schemas.microsoft.com/office/powerpoint/2012/main" userId="a6d2d9c35b1738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58161" autoAdjust="0"/>
  </p:normalViewPr>
  <p:slideViewPr>
    <p:cSldViewPr snapToGrid="0">
      <p:cViewPr varScale="1">
        <p:scale>
          <a:sx n="118" d="100"/>
          <a:sy n="118" d="100"/>
        </p:scale>
        <p:origin x="3274" y="8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Thursday/9/3/2020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google.com/search?q=beton+brut&amp;safe=off&amp;rlz=1C1CHBF_enUS862US862&amp;sxsrf=ALeKk02U5kji9-uYf8RKuliQ4sOrWF_x4w:1598412127545&amp;tbm=isch&amp;source=iu&amp;ictx=1&amp;fir=P1cDEA_WL_kdaM%252CyfDlJpQ0aNjROM%252C%252Fm%252F025w78r&amp;vet=1&amp;usg=AI4_-kRfdBP3zs7DdRfvMG7Kquw30ZbzdQ&amp;sa=X&amp;ved=2ahUKEwi8lsSY9bfrAhXOUt8KHWFyBcIQ_B16BAgQEAQ#imgrc=P1cDEA_WL_kdaM"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123875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wasn’t supposed to be luxury</a:t>
            </a:r>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11599759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Illinois Institute of Technology / SR Crown Hall [1956]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Soon after his immigration to the US</a:t>
            </a:r>
          </a:p>
          <a:p>
            <a:pPr marL="742950" marR="0" lvl="1" indent="-285750">
              <a:lnSpc>
                <a:spcPct val="107000"/>
              </a:lnSpc>
              <a:spcBef>
                <a:spcPts val="0"/>
              </a:spcBef>
              <a:spcAft>
                <a:spcPts val="0"/>
              </a:spcAft>
              <a:buFont typeface="Courier New" panose="02070309020205020404" pitchFamily="49" charset="0"/>
              <a:buChar char="o"/>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was chair of Architecture department from 1938 – 1958</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Redesigned Amour Institute, later named Illinois Institute of Technology</a:t>
            </a:r>
          </a:p>
          <a:p>
            <a:pPr marL="1143000" marR="0" lvl="2" indent="-228600">
              <a:lnSpc>
                <a:spcPct val="107000"/>
              </a:lnSpc>
              <a:spcBef>
                <a:spcPts val="0"/>
              </a:spcBef>
              <a:spcAft>
                <a:spcPts val="800"/>
              </a:spcAft>
              <a:buFont typeface="Wingdings" panose="05000000000000000000" pitchFamily="2" charset="2"/>
              <a:buChar char=""/>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was given carte blanche for the commission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1245667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more recent photograph, with the campus toward the foreground and downtown Chicago in the background</a:t>
            </a:r>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4858365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Radical departure from typical campus layout</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Both in overall layout and materiality</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Main buildings perched on a podium, while those of lesser attention touched the ground</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language of the buildings are often likened to a factory aesthetics – a factory for learning, research, and development</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to remember that unlike Mountaintop, these were new builds that were not industrial to begin with – so an aesthetic</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102</a:t>
            </a:fld>
            <a:endParaRPr lang="en-US"/>
          </a:p>
        </p:txBody>
      </p:sp>
    </p:spTree>
    <p:extLst>
      <p:ext uri="{BB962C8B-B14F-4D97-AF65-F5344CB8AC3E}">
        <p14:creationId xmlns:p14="http://schemas.microsoft.com/office/powerpoint/2010/main" val="20879507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all buildings were completed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given over to SOM (but still 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style)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103</a:t>
            </a:fld>
            <a:endParaRPr lang="en-US"/>
          </a:p>
        </p:txBody>
      </p:sp>
    </p:spTree>
    <p:extLst>
      <p:ext uri="{BB962C8B-B14F-4D97-AF65-F5344CB8AC3E}">
        <p14:creationId xmlns:p14="http://schemas.microsoft.com/office/powerpoint/2010/main" val="17118203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Buildings later designed by SOM would clearly ‘bite’ from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design language… more on that in a later section</a:t>
            </a:r>
          </a:p>
        </p:txBody>
      </p:sp>
      <p:sp>
        <p:nvSpPr>
          <p:cNvPr id="4" name="Slide Number Placeholder 3"/>
          <p:cNvSpPr>
            <a:spLocks noGrp="1"/>
          </p:cNvSpPr>
          <p:nvPr>
            <p:ph type="sldNum" sz="quarter" idx="5"/>
          </p:nvPr>
        </p:nvSpPr>
        <p:spPr/>
        <p:txBody>
          <a:bodyPr/>
          <a:lstStyle/>
          <a:p>
            <a:fld id="{13AD47CE-6028-46F2-A87F-6D3962B463F0}" type="slidenum">
              <a:rPr lang="en-US" smtClean="0"/>
              <a:t>104</a:t>
            </a:fld>
            <a:endParaRPr lang="en-US"/>
          </a:p>
        </p:txBody>
      </p:sp>
    </p:spTree>
    <p:extLst>
      <p:ext uri="{BB962C8B-B14F-4D97-AF65-F5344CB8AC3E}">
        <p14:creationId xmlns:p14="http://schemas.microsoft.com/office/powerpoint/2010/main" val="12279904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Crown Hall</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Clear design kinship between Farnsworth House and Crown Hall</a:t>
            </a:r>
            <a:r>
              <a:rPr lang="en-US" sz="1100" dirty="0">
                <a:effectLst/>
                <a:latin typeface="Calibri" panose="020F0502020204030204" pitchFamily="34" charset="0"/>
                <a:ea typeface="Calibri" panose="020F0502020204030204" pitchFamily="34" charset="0"/>
                <a:cs typeface="Times New Roman" panose="02020603050405020304" pitchFamily="18" charset="0"/>
              </a:rPr>
              <a:t>… like most of his buildings</a:t>
            </a:r>
          </a:p>
          <a:p>
            <a:pPr marL="1200150" marR="0" lvl="2"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Elevated box with clear procession</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Repetitive structural frame</a:t>
            </a:r>
          </a:p>
          <a:p>
            <a:pPr marL="1200150" marR="0" lvl="2"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From steel plate girders welded together</a:t>
            </a:r>
          </a:p>
          <a:p>
            <a:pPr marL="1200150" marR="0" lvl="2"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Notion of infinite repetition</a:t>
            </a:r>
          </a:p>
          <a:p>
            <a:pPr marL="1200150" marR="0" lvl="2"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Protruding from the roof line</a:t>
            </a:r>
          </a:p>
          <a:p>
            <a:pPr marL="1657350" marR="0" lvl="3"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structure was used principally as an aesthetic device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105</a:t>
            </a:fld>
            <a:endParaRPr lang="en-US"/>
          </a:p>
        </p:txBody>
      </p:sp>
    </p:spTree>
    <p:extLst>
      <p:ext uri="{BB962C8B-B14F-4D97-AF65-F5344CB8AC3E}">
        <p14:creationId xmlns:p14="http://schemas.microsoft.com/office/powerpoint/2010/main" val="25852400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Lack of internal structural support to facilitate mobility of furnishings</a:t>
            </a:r>
          </a:p>
          <a:p>
            <a:pPr marL="628650" lvl="1" indent="-171450">
              <a:buFontTx/>
              <a:buChar char="-"/>
            </a:pPr>
            <a:r>
              <a:rPr lang="en-US" dirty="0"/>
              <a:t>Mobility important for an academic hall serving multiple functions</a:t>
            </a:r>
          </a:p>
        </p:txBody>
      </p:sp>
      <p:sp>
        <p:nvSpPr>
          <p:cNvPr id="4" name="Slide Number Placeholder 3"/>
          <p:cNvSpPr>
            <a:spLocks noGrp="1"/>
          </p:cNvSpPr>
          <p:nvPr>
            <p:ph type="sldNum" sz="quarter" idx="5"/>
          </p:nvPr>
        </p:nvSpPr>
        <p:spPr/>
        <p:txBody>
          <a:bodyPr/>
          <a:lstStyle/>
          <a:p>
            <a:fld id="{13AD47CE-6028-46F2-A87F-6D3962B463F0}" type="slidenum">
              <a:rPr lang="en-US" smtClean="0"/>
              <a:t>106</a:t>
            </a:fld>
            <a:endParaRPr lang="en-US"/>
          </a:p>
        </p:txBody>
      </p:sp>
    </p:spTree>
    <p:extLst>
      <p:ext uri="{BB962C8B-B14F-4D97-AF65-F5344CB8AC3E}">
        <p14:creationId xmlns:p14="http://schemas.microsoft.com/office/powerpoint/2010/main" val="32704612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Additional space into the basement</a:t>
            </a:r>
          </a:p>
          <a:p>
            <a:pPr marL="628650" lvl="1" indent="-171450">
              <a:buFontTx/>
              <a:buChar char="-"/>
            </a:pPr>
            <a:r>
              <a:rPr lang="en-US" dirty="0"/>
              <a:t>A common Miesian layout – big open ground floor, with a basement for more programmed spaces</a:t>
            </a:r>
          </a:p>
        </p:txBody>
      </p:sp>
      <p:sp>
        <p:nvSpPr>
          <p:cNvPr id="4" name="Slide Number Placeholder 3"/>
          <p:cNvSpPr>
            <a:spLocks noGrp="1"/>
          </p:cNvSpPr>
          <p:nvPr>
            <p:ph type="sldNum" sz="quarter" idx="5"/>
          </p:nvPr>
        </p:nvSpPr>
        <p:spPr/>
        <p:txBody>
          <a:bodyPr/>
          <a:lstStyle/>
          <a:p>
            <a:fld id="{13AD47CE-6028-46F2-A87F-6D3962B463F0}" type="slidenum">
              <a:rPr lang="en-US" smtClean="0"/>
              <a:t>107</a:t>
            </a:fld>
            <a:endParaRPr lang="en-US"/>
          </a:p>
        </p:txBody>
      </p:sp>
    </p:spTree>
    <p:extLst>
      <p:ext uri="{BB962C8B-B14F-4D97-AF65-F5344CB8AC3E}">
        <p14:creationId xmlns:p14="http://schemas.microsoft.com/office/powerpoint/2010/main" val="22173540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Pay attention to treatment of nature – the building frames the space around it</a:t>
            </a:r>
          </a:p>
          <a:p>
            <a:pPr marL="628650" lvl="1" indent="-171450">
              <a:buFontTx/>
              <a:buChar char="-"/>
            </a:pPr>
            <a:r>
              <a:rPr lang="en-US" dirty="0"/>
              <a:t>Despite universality of form, strong generic consideration of the exterior</a:t>
            </a:r>
          </a:p>
        </p:txBody>
      </p:sp>
      <p:sp>
        <p:nvSpPr>
          <p:cNvPr id="4" name="Slide Number Placeholder 3"/>
          <p:cNvSpPr>
            <a:spLocks noGrp="1"/>
          </p:cNvSpPr>
          <p:nvPr>
            <p:ph type="sldNum" sz="quarter" idx="5"/>
          </p:nvPr>
        </p:nvSpPr>
        <p:spPr/>
        <p:txBody>
          <a:bodyPr/>
          <a:lstStyle/>
          <a:p>
            <a:fld id="{13AD47CE-6028-46F2-A87F-6D3962B463F0}" type="slidenum">
              <a:rPr lang="en-US" smtClean="0"/>
              <a:t>108</a:t>
            </a:fld>
            <a:endParaRPr lang="en-US"/>
          </a:p>
        </p:txBody>
      </p:sp>
    </p:spTree>
    <p:extLst>
      <p:ext uri="{BB962C8B-B14F-4D97-AF65-F5344CB8AC3E}">
        <p14:creationId xmlns:p14="http://schemas.microsoft.com/office/powerpoint/2010/main" val="28757351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Seagram Building [1958]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One of the most important early skyscrapers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Largely defined image of the American skyscraper, and spawned countless copies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Novelty in planning (plaza + setback)</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109</a:t>
            </a:fld>
            <a:endParaRPr lang="en-US"/>
          </a:p>
        </p:txBody>
      </p:sp>
    </p:spTree>
    <p:extLst>
      <p:ext uri="{BB962C8B-B14F-4D97-AF65-F5344CB8AC3E}">
        <p14:creationId xmlns:p14="http://schemas.microsoft.com/office/powerpoint/2010/main" val="276208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Nor like a high end sportscar</a:t>
            </a:r>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21928405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Structure comprised of 2 parts</a:t>
            </a:r>
          </a:p>
          <a:p>
            <a:pPr marL="628650" lvl="1" indent="-171450">
              <a:buFontTx/>
              <a:buChar char="-"/>
            </a:pPr>
            <a:r>
              <a:rPr lang="en-US" dirty="0"/>
              <a:t>Main tower</a:t>
            </a:r>
          </a:p>
          <a:p>
            <a:pPr marL="628650" lvl="1" indent="-171450">
              <a:buFontTx/>
              <a:buChar char="-"/>
            </a:pPr>
            <a:r>
              <a:rPr lang="en-US" dirty="0"/>
              <a:t>And rear low-rise</a:t>
            </a:r>
          </a:p>
          <a:p>
            <a:pPr marL="1085850" lvl="2" indent="-171450">
              <a:buFontTx/>
              <a:buChar char="-"/>
            </a:pPr>
            <a:r>
              <a:rPr lang="en-US" dirty="0"/>
              <a:t>Up until recently, housed the famous Four Seasons Restaurant</a:t>
            </a:r>
          </a:p>
        </p:txBody>
      </p:sp>
      <p:sp>
        <p:nvSpPr>
          <p:cNvPr id="4" name="Slide Number Placeholder 3"/>
          <p:cNvSpPr>
            <a:spLocks noGrp="1"/>
          </p:cNvSpPr>
          <p:nvPr>
            <p:ph type="sldNum" sz="quarter" idx="5"/>
          </p:nvPr>
        </p:nvSpPr>
        <p:spPr/>
        <p:txBody>
          <a:bodyPr/>
          <a:lstStyle/>
          <a:p>
            <a:fld id="{13AD47CE-6028-46F2-A87F-6D3962B463F0}" type="slidenum">
              <a:rPr lang="en-US" smtClean="0"/>
              <a:t>110</a:t>
            </a:fld>
            <a:endParaRPr lang="en-US"/>
          </a:p>
        </p:txBody>
      </p:sp>
    </p:spTree>
    <p:extLst>
      <p:ext uri="{BB962C8B-B14F-4D97-AF65-F5344CB8AC3E}">
        <p14:creationId xmlns:p14="http://schemas.microsoft.com/office/powerpoint/2010/main" val="3748072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detailed view of the typical plan of the tower</a:t>
            </a:r>
          </a:p>
          <a:p>
            <a:pPr marL="628650" lvl="1" indent="-171450">
              <a:buFontTx/>
              <a:buChar char="-"/>
            </a:pPr>
            <a:r>
              <a:rPr lang="en-US" dirty="0"/>
              <a:t>Of course, corner offices dedicated to more senior positions</a:t>
            </a:r>
          </a:p>
          <a:p>
            <a:pPr marL="628650" lvl="1" indent="-171450">
              <a:buFontTx/>
              <a:buChar char="-"/>
            </a:pPr>
            <a:r>
              <a:rPr lang="en-US" dirty="0"/>
              <a:t>Notice the tower’s cores towards the upper half of the plan – in most towers, these will largely dictate and constrain the kinds of possible spaces throughout</a:t>
            </a:r>
          </a:p>
        </p:txBody>
      </p:sp>
      <p:sp>
        <p:nvSpPr>
          <p:cNvPr id="4" name="Slide Number Placeholder 3"/>
          <p:cNvSpPr>
            <a:spLocks noGrp="1"/>
          </p:cNvSpPr>
          <p:nvPr>
            <p:ph type="sldNum" sz="quarter" idx="5"/>
          </p:nvPr>
        </p:nvSpPr>
        <p:spPr/>
        <p:txBody>
          <a:bodyPr/>
          <a:lstStyle/>
          <a:p>
            <a:fld id="{13AD47CE-6028-46F2-A87F-6D3962B463F0}" type="slidenum">
              <a:rPr lang="en-US" smtClean="0"/>
              <a:t>111</a:t>
            </a:fld>
            <a:endParaRPr lang="en-US"/>
          </a:p>
        </p:txBody>
      </p:sp>
    </p:spTree>
    <p:extLst>
      <p:ext uri="{BB962C8B-B14F-4D97-AF65-F5344CB8AC3E}">
        <p14:creationId xmlns:p14="http://schemas.microsoft.com/office/powerpoint/2010/main" val="3520497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lot of copycats, the giveaway is to look for the service floors at the crown, a well as the layout of the front plaza</a:t>
            </a:r>
          </a:p>
        </p:txBody>
      </p:sp>
      <p:sp>
        <p:nvSpPr>
          <p:cNvPr id="4" name="Slide Number Placeholder 3"/>
          <p:cNvSpPr>
            <a:spLocks noGrp="1"/>
          </p:cNvSpPr>
          <p:nvPr>
            <p:ph type="sldNum" sz="quarter" idx="5"/>
          </p:nvPr>
        </p:nvSpPr>
        <p:spPr/>
        <p:txBody>
          <a:bodyPr/>
          <a:lstStyle/>
          <a:p>
            <a:fld id="{13AD47CE-6028-46F2-A87F-6D3962B463F0}" type="slidenum">
              <a:rPr lang="en-US" smtClean="0"/>
              <a:t>112</a:t>
            </a:fld>
            <a:endParaRPr lang="en-US"/>
          </a:p>
        </p:txBody>
      </p:sp>
    </p:spTree>
    <p:extLst>
      <p:ext uri="{BB962C8B-B14F-4D97-AF65-F5344CB8AC3E}">
        <p14:creationId xmlns:p14="http://schemas.microsoft.com/office/powerpoint/2010/main" val="32512325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Fluorescent full-tile ceilings reinforce ‘floating planes idea’</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113</a:t>
            </a:fld>
            <a:endParaRPr lang="en-US"/>
          </a:p>
        </p:txBody>
      </p:sp>
    </p:spTree>
    <p:extLst>
      <p:ext uri="{BB962C8B-B14F-4D97-AF65-F5344CB8AC3E}">
        <p14:creationId xmlns:p14="http://schemas.microsoft.com/office/powerpoint/2010/main" val="17358196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Should be thought of as a ‘high-spec’ tower</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Amber windows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Rust-colored bronze</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Travertine and polished green marble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114</a:t>
            </a:fld>
            <a:endParaRPr lang="en-US"/>
          </a:p>
        </p:txBody>
      </p:sp>
    </p:spTree>
    <p:extLst>
      <p:ext uri="{BB962C8B-B14F-4D97-AF65-F5344CB8AC3E}">
        <p14:creationId xmlns:p14="http://schemas.microsoft.com/office/powerpoint/2010/main" val="39009460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Decorative aspects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Attached extrusions on outer envelope</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structural, but aesthetic</a:t>
            </a:r>
          </a:p>
          <a:p>
            <a:pPr marL="1143000" marR="0" lvl="2"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idea that machine production had aesthetic merit on its own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Similar plinth as BCN Pavilion (travertine)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most important aspects of this building however is what ‘isn’t there’… the plaza</a:t>
            </a:r>
          </a:p>
        </p:txBody>
      </p:sp>
      <p:sp>
        <p:nvSpPr>
          <p:cNvPr id="4" name="Slide Number Placeholder 3"/>
          <p:cNvSpPr>
            <a:spLocks noGrp="1"/>
          </p:cNvSpPr>
          <p:nvPr>
            <p:ph type="sldNum" sz="quarter" idx="5"/>
          </p:nvPr>
        </p:nvSpPr>
        <p:spPr/>
        <p:txBody>
          <a:bodyPr/>
          <a:lstStyle/>
          <a:p>
            <a:fld id="{13AD47CE-6028-46F2-A87F-6D3962B463F0}" type="slidenum">
              <a:rPr lang="en-US" smtClean="0"/>
              <a:t>115</a:t>
            </a:fld>
            <a:endParaRPr lang="en-US"/>
          </a:p>
        </p:txBody>
      </p:sp>
    </p:spTree>
    <p:extLst>
      <p:ext uri="{BB962C8B-B14F-4D97-AF65-F5344CB8AC3E}">
        <p14:creationId xmlns:p14="http://schemas.microsoft.com/office/powerpoint/2010/main" val="21337243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Revision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1916 zoning law</a:t>
            </a:r>
            <a:r>
              <a:rPr lang="en-US" sz="1100" dirty="0">
                <a:effectLst/>
                <a:latin typeface="Calibri" panose="020F0502020204030204" pitchFamily="34" charset="0"/>
                <a:ea typeface="Calibri" panose="020F0502020204030204" pitchFamily="34" charset="0"/>
                <a:cs typeface="Times New Roman" panose="02020603050405020304" pitchFamily="18" charset="0"/>
              </a:rPr>
              <a:t>, into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1961 new zoning resolution</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Extra height for more public space</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Encouraged privately owned public space to open up the densification of urban development</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Changed the ‘image’ of the NYC skyline to what we see today</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116</a:t>
            </a:fld>
            <a:endParaRPr lang="en-US"/>
          </a:p>
        </p:txBody>
      </p:sp>
    </p:spTree>
    <p:extLst>
      <p:ext uri="{BB962C8B-B14F-4D97-AF65-F5344CB8AC3E}">
        <p14:creationId xmlns:p14="http://schemas.microsoft.com/office/powerpoint/2010/main" val="19482870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Examples of the ‘</a:t>
            </a:r>
            <a:r>
              <a:rPr lang="en-US" b="1" dirty="0"/>
              <a:t>ziggurat</a:t>
            </a:r>
            <a:r>
              <a:rPr lang="en-US" dirty="0"/>
              <a:t>’ or ‘</a:t>
            </a:r>
            <a:r>
              <a:rPr lang="en-US" b="1" dirty="0"/>
              <a:t>wedding-cake</a:t>
            </a:r>
            <a:r>
              <a:rPr lang="en-US" dirty="0"/>
              <a:t>’ style skyscraper that dominated early city building in the US</a:t>
            </a:r>
          </a:p>
        </p:txBody>
      </p:sp>
      <p:sp>
        <p:nvSpPr>
          <p:cNvPr id="4" name="Slide Number Placeholder 3"/>
          <p:cNvSpPr>
            <a:spLocks noGrp="1"/>
          </p:cNvSpPr>
          <p:nvPr>
            <p:ph type="sldNum" sz="quarter" idx="5"/>
          </p:nvPr>
        </p:nvSpPr>
        <p:spPr/>
        <p:txBody>
          <a:bodyPr/>
          <a:lstStyle/>
          <a:p>
            <a:fld id="{13AD47CE-6028-46F2-A87F-6D3962B463F0}" type="slidenum">
              <a:rPr lang="en-US" smtClean="0"/>
              <a:t>117</a:t>
            </a:fld>
            <a:endParaRPr lang="en-US"/>
          </a:p>
        </p:txBody>
      </p:sp>
    </p:spTree>
    <p:extLst>
      <p:ext uri="{BB962C8B-B14F-4D97-AF65-F5344CB8AC3E}">
        <p14:creationId xmlns:p14="http://schemas.microsoft.com/office/powerpoint/2010/main" val="41291907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Lever House by SOM (again), a variation of </a:t>
            </a:r>
            <a:r>
              <a:rPr lang="en-US" b="1" dirty="0"/>
              <a:t>‘offering’ public space </a:t>
            </a:r>
            <a:r>
              <a:rPr lang="en-US" dirty="0"/>
              <a:t>for additional building height</a:t>
            </a:r>
          </a:p>
        </p:txBody>
      </p:sp>
      <p:sp>
        <p:nvSpPr>
          <p:cNvPr id="4" name="Slide Number Placeholder 3"/>
          <p:cNvSpPr>
            <a:spLocks noGrp="1"/>
          </p:cNvSpPr>
          <p:nvPr>
            <p:ph type="sldNum" sz="quarter" idx="5"/>
          </p:nvPr>
        </p:nvSpPr>
        <p:spPr/>
        <p:txBody>
          <a:bodyPr/>
          <a:lstStyle/>
          <a:p>
            <a:fld id="{13AD47CE-6028-46F2-A87F-6D3962B463F0}" type="slidenum">
              <a:rPr lang="en-US" smtClean="0"/>
              <a:t>118</a:t>
            </a:fld>
            <a:endParaRPr lang="en-US"/>
          </a:p>
        </p:txBody>
      </p:sp>
    </p:spTree>
    <p:extLst>
      <p:ext uri="{BB962C8B-B14F-4D97-AF65-F5344CB8AC3E}">
        <p14:creationId xmlns:p14="http://schemas.microsoft.com/office/powerpoint/2010/main" val="3097278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Nationalgalerie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[1968]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Design of a gallery dedicated to 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art</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Last work before passing in 1969</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119</a:t>
            </a:fld>
            <a:endParaRPr lang="en-US"/>
          </a:p>
        </p:txBody>
      </p:sp>
    </p:spTree>
    <p:extLst>
      <p:ext uri="{BB962C8B-B14F-4D97-AF65-F5344CB8AC3E}">
        <p14:creationId xmlns:p14="http://schemas.microsoft.com/office/powerpoint/2010/main" val="131217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325280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evolution of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Nationalgalerie</a:t>
            </a:r>
            <a:r>
              <a:rPr lang="en-US" sz="1100" dirty="0">
                <a:effectLst/>
                <a:latin typeface="Calibri" panose="020F0502020204030204" pitchFamily="34" charset="0"/>
                <a:ea typeface="Calibri" panose="020F0502020204030204" pitchFamily="34" charset="0"/>
                <a:cs typeface="Times New Roman" panose="02020603050405020304" pitchFamily="18" charset="0"/>
              </a:rPr>
              <a:t> reveals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quintessential approach to architecture as the design of universal forms</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Originally the design for Bacardi Rum’s headquarters in Santiago de Cuba, but was never initiated because of the Cuban Revolution</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Bacardi family’s assets were seized in 1960</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Well-known that Bacardi had commissioned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design an ‘office without walls’</a:t>
            </a:r>
          </a:p>
          <a:p>
            <a:pPr marL="228600" marR="0" lvl="0"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Site-specificity not at all a principal concern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120</a:t>
            </a:fld>
            <a:endParaRPr lang="en-US"/>
          </a:p>
        </p:txBody>
      </p:sp>
    </p:spTree>
    <p:extLst>
      <p:ext uri="{BB962C8B-B14F-4D97-AF65-F5344CB8AC3E}">
        <p14:creationId xmlns:p14="http://schemas.microsoft.com/office/powerpoint/2010/main" val="29809615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Sketches of Bacardi headquarters</a:t>
            </a:r>
          </a:p>
        </p:txBody>
      </p:sp>
      <p:sp>
        <p:nvSpPr>
          <p:cNvPr id="4" name="Slide Number Placeholder 3"/>
          <p:cNvSpPr>
            <a:spLocks noGrp="1"/>
          </p:cNvSpPr>
          <p:nvPr>
            <p:ph type="sldNum" sz="quarter" idx="5"/>
          </p:nvPr>
        </p:nvSpPr>
        <p:spPr/>
        <p:txBody>
          <a:bodyPr/>
          <a:lstStyle/>
          <a:p>
            <a:fld id="{13AD47CE-6028-46F2-A87F-6D3962B463F0}" type="slidenum">
              <a:rPr lang="en-US" smtClean="0"/>
              <a:t>121</a:t>
            </a:fld>
            <a:endParaRPr lang="en-US"/>
          </a:p>
        </p:txBody>
      </p:sp>
    </p:spTree>
    <p:extLst>
      <p:ext uri="{BB962C8B-B14F-4D97-AF65-F5344CB8AC3E}">
        <p14:creationId xmlns:p14="http://schemas.microsoft.com/office/powerpoint/2010/main" val="32076741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Interior rendering of Bacardi</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122</a:t>
            </a:fld>
            <a:endParaRPr lang="en-US"/>
          </a:p>
        </p:txBody>
      </p:sp>
    </p:spTree>
    <p:extLst>
      <p:ext uri="{BB962C8B-B14F-4D97-AF65-F5344CB8AC3E}">
        <p14:creationId xmlns:p14="http://schemas.microsoft.com/office/powerpoint/2010/main" val="42351154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Careful placement of the columns</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Don’t touch corners, emphasizing expansion of the horizontal ‘floating’ plane, rather than static stability</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Infinite planes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Almost 30 feet in height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123</a:t>
            </a:fld>
            <a:endParaRPr lang="en-US"/>
          </a:p>
        </p:txBody>
      </p:sp>
    </p:spTree>
    <p:extLst>
      <p:ext uri="{BB962C8B-B14F-4D97-AF65-F5344CB8AC3E}">
        <p14:creationId xmlns:p14="http://schemas.microsoft.com/office/powerpoint/2010/main" val="38063762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General views, showing changing grade of site looking at various staircase processions</a:t>
            </a:r>
          </a:p>
        </p:txBody>
      </p:sp>
      <p:sp>
        <p:nvSpPr>
          <p:cNvPr id="4" name="Slide Number Placeholder 3"/>
          <p:cNvSpPr>
            <a:spLocks noGrp="1"/>
          </p:cNvSpPr>
          <p:nvPr>
            <p:ph type="sldNum" sz="quarter" idx="5"/>
          </p:nvPr>
        </p:nvSpPr>
        <p:spPr/>
        <p:txBody>
          <a:bodyPr/>
          <a:lstStyle/>
          <a:p>
            <a:fld id="{13AD47CE-6028-46F2-A87F-6D3962B463F0}" type="slidenum">
              <a:rPr lang="en-US" smtClean="0"/>
              <a:t>124</a:t>
            </a:fld>
            <a:endParaRPr lang="en-US"/>
          </a:p>
        </p:txBody>
      </p:sp>
    </p:spTree>
    <p:extLst>
      <p:ext uri="{BB962C8B-B14F-4D97-AF65-F5344CB8AC3E}">
        <p14:creationId xmlns:p14="http://schemas.microsoft.com/office/powerpoint/2010/main" val="6222983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Comparison with this building to those of IIT, this one is far more important – has a civic purpose</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Hence the large surrounding plaza</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Can be ‘cut’ without entry into building</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Building ‘serves’ the city w/o entrance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125</a:t>
            </a:fld>
            <a:endParaRPr lang="en-US"/>
          </a:p>
        </p:txBody>
      </p:sp>
    </p:spTree>
    <p:extLst>
      <p:ext uri="{BB962C8B-B14F-4D97-AF65-F5344CB8AC3E}">
        <p14:creationId xmlns:p14="http://schemas.microsoft.com/office/powerpoint/2010/main" val="11758777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RCP</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Ceiling grid of about 12 ft</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Clear span across</a:t>
            </a:r>
          </a:p>
          <a:p>
            <a:pPr marL="171450" lvl="0" indent="-171450">
              <a:buFontTx/>
              <a:buChar char="-"/>
            </a:pPr>
            <a:r>
              <a:rPr lang="en-US" dirty="0"/>
              <a:t>Just over 200’ span</a:t>
            </a:r>
          </a:p>
        </p:txBody>
      </p:sp>
      <p:sp>
        <p:nvSpPr>
          <p:cNvPr id="4" name="Slide Number Placeholder 3"/>
          <p:cNvSpPr>
            <a:spLocks noGrp="1"/>
          </p:cNvSpPr>
          <p:nvPr>
            <p:ph type="sldNum" sz="quarter" idx="5"/>
          </p:nvPr>
        </p:nvSpPr>
        <p:spPr/>
        <p:txBody>
          <a:bodyPr/>
          <a:lstStyle/>
          <a:p>
            <a:fld id="{13AD47CE-6028-46F2-A87F-6D3962B463F0}" type="slidenum">
              <a:rPr lang="en-US" smtClean="0"/>
              <a:t>126</a:t>
            </a:fld>
            <a:endParaRPr lang="en-US"/>
          </a:p>
        </p:txBody>
      </p:sp>
    </p:spTree>
    <p:extLst>
      <p:ext uri="{BB962C8B-B14F-4D97-AF65-F5344CB8AC3E}">
        <p14:creationId xmlns:p14="http://schemas.microsoft.com/office/powerpoint/2010/main" val="18095730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Lower floor is mainly for permanent collection, while the upper floor is for rotating exhibitions</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Upper not meant to be entirely filled</a:t>
            </a:r>
          </a:p>
          <a:p>
            <a:pPr marL="171450" indent="-171450">
              <a:buFontTx/>
              <a:buChar char="-"/>
            </a:pPr>
            <a:r>
              <a:rPr lang="en-US" dirty="0"/>
              <a:t>Notice </a:t>
            </a:r>
            <a:r>
              <a:rPr lang="en-US" dirty="0" err="1"/>
              <a:t>Mies</a:t>
            </a:r>
            <a:r>
              <a:rPr lang="en-US" dirty="0"/>
              <a:t>’ Barcelona furniture towards foreground of photo</a:t>
            </a:r>
          </a:p>
          <a:p>
            <a:pPr marL="171450" indent="-171450">
              <a:buFontTx/>
              <a:buChar char="-"/>
            </a:pPr>
            <a:r>
              <a:rPr lang="en-US" dirty="0"/>
              <a:t>Lack of full-height walls</a:t>
            </a:r>
          </a:p>
        </p:txBody>
      </p:sp>
      <p:sp>
        <p:nvSpPr>
          <p:cNvPr id="4" name="Slide Number Placeholder 3"/>
          <p:cNvSpPr>
            <a:spLocks noGrp="1"/>
          </p:cNvSpPr>
          <p:nvPr>
            <p:ph type="sldNum" sz="quarter" idx="5"/>
          </p:nvPr>
        </p:nvSpPr>
        <p:spPr/>
        <p:txBody>
          <a:bodyPr/>
          <a:lstStyle/>
          <a:p>
            <a:fld id="{13AD47CE-6028-46F2-A87F-6D3962B463F0}" type="slidenum">
              <a:rPr lang="en-US" smtClean="0"/>
              <a:t>127</a:t>
            </a:fld>
            <a:endParaRPr lang="en-US"/>
          </a:p>
        </p:txBody>
      </p:sp>
    </p:spTree>
    <p:extLst>
      <p:ext uri="{BB962C8B-B14F-4D97-AF65-F5344CB8AC3E}">
        <p14:creationId xmlns:p14="http://schemas.microsoft.com/office/powerpoint/2010/main" val="9329461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Underside of roof recalls coffered ceiling</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placement of building elevated relative to street, emphasize the palatial quality of the building</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Monumentality</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his terms, it was like a ‘temple’</a:t>
            </a:r>
          </a:p>
          <a:p>
            <a:pPr marL="171450" indent="-171450">
              <a:buFontTx/>
              <a:buChar char="-"/>
            </a:pPr>
            <a:r>
              <a:rPr lang="en-US" dirty="0"/>
              <a:t>As shown in this photo, when visiting the building in person, easy to see straight-through</a:t>
            </a:r>
          </a:p>
          <a:p>
            <a:pPr marL="628650" lvl="1" indent="-171450">
              <a:buFontTx/>
              <a:buChar char="-"/>
            </a:pPr>
            <a:r>
              <a:rPr lang="en-US" dirty="0"/>
              <a:t>Jewel box atop a podium</a:t>
            </a:r>
          </a:p>
        </p:txBody>
      </p:sp>
      <p:sp>
        <p:nvSpPr>
          <p:cNvPr id="4" name="Slide Number Placeholder 3"/>
          <p:cNvSpPr>
            <a:spLocks noGrp="1"/>
          </p:cNvSpPr>
          <p:nvPr>
            <p:ph type="sldNum" sz="quarter" idx="5"/>
          </p:nvPr>
        </p:nvSpPr>
        <p:spPr/>
        <p:txBody>
          <a:bodyPr/>
          <a:lstStyle/>
          <a:p>
            <a:fld id="{13AD47CE-6028-46F2-A87F-6D3962B463F0}" type="slidenum">
              <a:rPr lang="en-US" smtClean="0"/>
              <a:t>128</a:t>
            </a:fld>
            <a:endParaRPr lang="en-US"/>
          </a:p>
        </p:txBody>
      </p:sp>
    </p:spTree>
    <p:extLst>
      <p:ext uri="{BB962C8B-B14F-4D97-AF65-F5344CB8AC3E}">
        <p14:creationId xmlns:p14="http://schemas.microsoft.com/office/powerpoint/2010/main" val="33542819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Essentially being a large shed, degrees of internal/external relations</a:t>
            </a:r>
          </a:p>
          <a:p>
            <a:pPr marL="628650" lvl="1" indent="-171450">
              <a:buFontTx/>
              <a:buChar char="-"/>
            </a:pPr>
            <a:r>
              <a:rPr lang="en-US" dirty="0"/>
              <a:t>Inside the ground floor of the museum is a kind of controlled landscape, with entrances to basement almost concealed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reason why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work epitomized the ‘International Style’ was because it really didn’t matter where his projects were</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129</a:t>
            </a:fld>
            <a:endParaRPr lang="en-US"/>
          </a:p>
        </p:txBody>
      </p:sp>
    </p:spTree>
    <p:extLst>
      <p:ext uri="{BB962C8B-B14F-4D97-AF65-F5344CB8AC3E}">
        <p14:creationId xmlns:p14="http://schemas.microsoft.com/office/powerpoint/2010/main" val="305236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But maybe the best comparison with today’s cars would be a lower range Tesla</a:t>
            </a:r>
          </a:p>
          <a:p>
            <a:pPr marL="171450" indent="-171450">
              <a:buFontTx/>
              <a:buChar char="-"/>
            </a:pPr>
            <a:r>
              <a:rPr lang="en-US" dirty="0"/>
              <a:t>Technologically advanced, and designed to be generally attainable by the middle class and above</a:t>
            </a:r>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3477288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Drawings</a:t>
            </a:r>
          </a:p>
          <a:p>
            <a:pPr marL="800100" marR="0" lvl="1" indent="-342900">
              <a:lnSpc>
                <a:spcPct val="107000"/>
              </a:lnSpc>
              <a:spcBef>
                <a:spcPts val="0"/>
              </a:spcBef>
              <a:spcAft>
                <a:spcPts val="0"/>
              </a:spcAft>
              <a:buFont typeface="Calibri" panose="020F050202020403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Approach to universality of form extended into his renderings as well</a:t>
            </a:r>
          </a:p>
          <a:p>
            <a:pPr marL="800100" marR="0" lvl="1"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Universal concepts in space</a:t>
            </a:r>
          </a:p>
          <a:p>
            <a:pPr marL="800100" marR="0" lvl="1"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That’s not to say he didn’t cater his designs for his clients’ needs, but in many ways, he universalized them</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client’s use for their kitchen or bedroom became a universal problem of living</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130</a:t>
            </a:fld>
            <a:endParaRPr lang="en-US"/>
          </a:p>
        </p:txBody>
      </p:sp>
    </p:spTree>
    <p:extLst>
      <p:ext uri="{BB962C8B-B14F-4D97-AF65-F5344CB8AC3E}">
        <p14:creationId xmlns:p14="http://schemas.microsoft.com/office/powerpoint/2010/main" val="12715237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So framing nature wasn’t about how a particular house would frame its particular environment, but about the general, or universal, problem of framing</a:t>
            </a:r>
          </a:p>
        </p:txBody>
      </p:sp>
      <p:sp>
        <p:nvSpPr>
          <p:cNvPr id="4" name="Slide Number Placeholder 3"/>
          <p:cNvSpPr>
            <a:spLocks noGrp="1"/>
          </p:cNvSpPr>
          <p:nvPr>
            <p:ph type="sldNum" sz="quarter" idx="5"/>
          </p:nvPr>
        </p:nvSpPr>
        <p:spPr/>
        <p:txBody>
          <a:bodyPr/>
          <a:lstStyle/>
          <a:p>
            <a:fld id="{13AD47CE-6028-46F2-A87F-6D3962B463F0}" type="slidenum">
              <a:rPr lang="en-US" smtClean="0"/>
              <a:t>131</a:t>
            </a:fld>
            <a:endParaRPr lang="en-US"/>
          </a:p>
        </p:txBody>
      </p:sp>
    </p:spTree>
    <p:extLst>
      <p:ext uri="{BB962C8B-B14F-4D97-AF65-F5344CB8AC3E}">
        <p14:creationId xmlns:p14="http://schemas.microsoft.com/office/powerpoint/2010/main" val="21389922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132</a:t>
            </a:fld>
            <a:endParaRPr lang="en-US"/>
          </a:p>
        </p:txBody>
      </p:sp>
    </p:spTree>
    <p:extLst>
      <p:ext uri="{BB962C8B-B14F-4D97-AF65-F5344CB8AC3E}">
        <p14:creationId xmlns:p14="http://schemas.microsoft.com/office/powerpoint/2010/main" val="30584400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133</a:t>
            </a:fld>
            <a:endParaRPr lang="en-US"/>
          </a:p>
        </p:txBody>
      </p:sp>
    </p:spTree>
    <p:extLst>
      <p:ext uri="{BB962C8B-B14F-4D97-AF65-F5344CB8AC3E}">
        <p14:creationId xmlns:p14="http://schemas.microsoft.com/office/powerpoint/2010/main" val="273959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Going back to his time, the car was incredibly important not only for what it was, but how it was made</a:t>
            </a:r>
          </a:p>
          <a:p>
            <a:pPr marL="171450" indent="-171450">
              <a:buFontTx/>
              <a:buChar char="-"/>
            </a:pPr>
            <a:r>
              <a:rPr lang="en-US" dirty="0"/>
              <a:t>For LC, the car fundamentally changed how we should think about design, production, and living</a:t>
            </a:r>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16086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err="1">
                <a:effectLst/>
                <a:latin typeface="Calibri" panose="020F0502020204030204" pitchFamily="34" charset="0"/>
                <a:ea typeface="Calibri" panose="020F0502020204030204" pitchFamily="34" charset="0"/>
                <a:cs typeface="Calibri" panose="020F0502020204030204" pitchFamily="34" charset="0"/>
              </a:rPr>
              <a:t>Misc</a:t>
            </a:r>
            <a:r>
              <a:rPr lang="en-US" sz="1100" b="1" dirty="0">
                <a:effectLst/>
                <a:latin typeface="Calibri" panose="020F0502020204030204" pitchFamily="34" charset="0"/>
                <a:ea typeface="Calibri" panose="020F0502020204030204" pitchFamily="34" charset="0"/>
                <a:cs typeface="Calibri" panose="020F0502020204030204" pitchFamily="34" charset="0"/>
              </a:rPr>
              <a:t> (Car, Voiture Minimum)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Designed for a competition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Société des Ingénieurs de l’Automobile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A ‘people’s car’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He didn’t just like cars, but the </a:t>
            </a:r>
            <a:r>
              <a:rPr lang="en-US" sz="1100" i="1" dirty="0">
                <a:effectLst/>
                <a:latin typeface="Calibri" panose="020F0502020204030204" pitchFamily="34" charset="0"/>
                <a:ea typeface="Calibri" panose="020F0502020204030204" pitchFamily="34" charset="0"/>
                <a:cs typeface="Calibri" panose="020F0502020204030204" pitchFamily="34" charset="0"/>
              </a:rPr>
              <a:t>idea</a:t>
            </a:r>
            <a:r>
              <a:rPr lang="en-US" sz="1100" dirty="0">
                <a:effectLst/>
                <a:latin typeface="Calibri" panose="020F0502020204030204" pitchFamily="34" charset="0"/>
                <a:ea typeface="Calibri" panose="020F0502020204030204" pitchFamily="34" charset="0"/>
                <a:cs typeface="Calibri" panose="020F0502020204030204" pitchFamily="34" charset="0"/>
              </a:rPr>
              <a:t> of the car was integral to his </a:t>
            </a:r>
            <a:r>
              <a:rPr lang="en-US" sz="1100" i="1" dirty="0">
                <a:effectLst/>
                <a:latin typeface="Calibri" panose="020F0502020204030204" pitchFamily="34" charset="0"/>
                <a:ea typeface="Calibri" panose="020F0502020204030204" pitchFamily="34" charset="0"/>
                <a:cs typeface="Calibri" panose="020F0502020204030204" pitchFamily="34" charset="0"/>
              </a:rPr>
              <a:t>idea </a:t>
            </a:r>
            <a:r>
              <a:rPr lang="en-US" sz="1100" dirty="0">
                <a:effectLst/>
                <a:latin typeface="Calibri" panose="020F0502020204030204" pitchFamily="34" charset="0"/>
                <a:ea typeface="Calibri" panose="020F0502020204030204" pitchFamily="34" charset="0"/>
                <a:cs typeface="Calibri" panose="020F0502020204030204" pitchFamily="34" charset="0"/>
              </a:rPr>
              <a:t>of architecture, insofar as they were both designed machines for living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367452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3570385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Very much a Renaissance approach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2742342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LC often insisted that the official photographs of his buildings have a modern sleek car in the foreground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265356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Example of construction of a </a:t>
            </a:r>
            <a:r>
              <a:rPr lang="en-US" dirty="0" err="1"/>
              <a:t>Villla</a:t>
            </a:r>
            <a:r>
              <a:rPr lang="en-US" dirty="0"/>
              <a:t> </a:t>
            </a:r>
            <a:r>
              <a:rPr lang="en-US" dirty="0" err="1"/>
              <a:t>Citrohan</a:t>
            </a:r>
            <a:r>
              <a:rPr lang="en-US" dirty="0"/>
              <a:t>… was supposed to be fast, efficient, and ‘engineered’ for living</a:t>
            </a:r>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23769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619711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Villa </a:t>
            </a:r>
            <a:r>
              <a:rPr lang="en-US" dirty="0" err="1"/>
              <a:t>Savoye</a:t>
            </a:r>
            <a:r>
              <a:rPr lang="en-US" dirty="0"/>
              <a:t> [1928-1931], </a:t>
            </a:r>
            <a:r>
              <a:rPr lang="en-US" dirty="0" err="1"/>
              <a:t>Poissy</a:t>
            </a:r>
            <a:r>
              <a:rPr lang="en-US" dirty="0"/>
              <a:t> (Paris)</a:t>
            </a:r>
          </a:p>
          <a:p>
            <a:pPr marL="171450" indent="-171450">
              <a:buFontTx/>
              <a:buChar char="-"/>
            </a:pPr>
            <a:r>
              <a:rPr lang="en-US" dirty="0"/>
              <a:t>Contrary to the Villa </a:t>
            </a:r>
            <a:r>
              <a:rPr lang="en-US" dirty="0" err="1"/>
              <a:t>Citrohan</a:t>
            </a:r>
            <a:r>
              <a:rPr lang="en-US" dirty="0"/>
              <a:t>, the Villa </a:t>
            </a:r>
            <a:r>
              <a:rPr lang="en-US" dirty="0" err="1"/>
              <a:t>Savoye</a:t>
            </a:r>
            <a:r>
              <a:rPr lang="en-US" dirty="0"/>
              <a:t> should be thought of as a much higher-end implementation of his principles</a:t>
            </a:r>
          </a:p>
          <a:p>
            <a:pPr marL="285750" marR="0" lvl="0"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Calibri" panose="020F0502020204030204" pitchFamily="34" charset="0"/>
              </a:rPr>
              <a:t>One of LC’s most well-regarded works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Calibri" panose="020F0502020204030204" pitchFamily="34" charset="0"/>
              </a:rPr>
              <a:t>Exemplar of his 5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1481525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142004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Paradigm of the ‘International Style’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Like many of the paradigmatic modernist houses, VS was intended to be a summer retreat/weekend residence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2057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Was given veritable carte blanche in the design by the clients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Can be though of as a box floating on </a:t>
            </a:r>
            <a:r>
              <a:rPr lang="en-US" sz="1200" dirty="0" err="1">
                <a:effectLst/>
                <a:latin typeface="Calibri" panose="020F0502020204030204" pitchFamily="34" charset="0"/>
                <a:ea typeface="Calibri" panose="020F0502020204030204" pitchFamily="34" charset="0"/>
                <a:cs typeface="Calibri" panose="020F0502020204030204" pitchFamily="34" charset="0"/>
              </a:rPr>
              <a:t>pilotis</a:t>
            </a:r>
            <a:r>
              <a:rPr lang="en-US" sz="1200" dirty="0">
                <a:effectLst/>
                <a:latin typeface="Calibri" panose="020F0502020204030204" pitchFamily="34" charset="0"/>
                <a:ea typeface="Calibri" panose="020F0502020204030204" pitchFamily="34" charset="0"/>
                <a:cs typeface="Calibri" panose="020F0502020204030204" pitchFamily="34" charset="0"/>
              </a:rPr>
              <a:t>, with a ramp (ground floor gravel driveway) running right through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2031937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Roof Garden</a:t>
            </a:r>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367583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Ribbon Window</a:t>
            </a:r>
          </a:p>
          <a:p>
            <a:pPr marL="628650" lvl="1" indent="-171450">
              <a:buFontTx/>
              <a:buChar char="-"/>
            </a:pPr>
            <a:r>
              <a:rPr lang="en-US" dirty="0"/>
              <a:t>Nature within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2741695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Ground floor plan super important</a:t>
            </a:r>
          </a:p>
          <a:p>
            <a:pPr marL="171450" indent="-171450">
              <a:buFontTx/>
              <a:buChar char="-"/>
            </a:pPr>
            <a:r>
              <a:rPr lang="en-US" dirty="0"/>
              <a:t>Showing how columns and walls were independent of each other</a:t>
            </a:r>
          </a:p>
          <a:p>
            <a:pPr marL="171450" indent="-171450">
              <a:buFontTx/>
              <a:buChar char="-"/>
            </a:pPr>
            <a:r>
              <a:rPr lang="en-US" dirty="0"/>
              <a:t>Columns Generic – allowed for multiple configurations for living… didn’t get in the way</a:t>
            </a:r>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2237728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LC developed a number of urban design schemes – you don’t have to be able to distinguish one from the other, but just recall these 3 projects</a:t>
            </a:r>
          </a:p>
          <a:p>
            <a:pPr marL="171450" indent="-171450">
              <a:buFontTx/>
              <a:buChar char="-"/>
            </a:pPr>
            <a:r>
              <a:rPr lang="en-US" dirty="0"/>
              <a:t>It’s really with his urban designs that we see how forceful the Modernist project was, and it was largely these kinds of projects (rather than building designs) that faced heavy reaction in the decades to follow</a:t>
            </a:r>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892519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Calibri" panose="020F0502020204030204" pitchFamily="34" charset="0"/>
              </a:rPr>
              <a:t>Ville </a:t>
            </a:r>
            <a:r>
              <a:rPr lang="en-US" sz="1100" b="1" dirty="0" err="1">
                <a:effectLst/>
                <a:latin typeface="Calibri" panose="020F0502020204030204" pitchFamily="34" charset="0"/>
                <a:ea typeface="Calibri" panose="020F0502020204030204" pitchFamily="34" charset="0"/>
                <a:cs typeface="Calibri" panose="020F0502020204030204" pitchFamily="34" charset="0"/>
              </a:rPr>
              <a:t>Contemporaine</a:t>
            </a:r>
            <a:r>
              <a:rPr lang="en-US" sz="1100" b="1" dirty="0">
                <a:effectLst/>
                <a:latin typeface="Calibri" panose="020F0502020204030204" pitchFamily="34" charset="0"/>
                <a:ea typeface="Calibri" panose="020F0502020204030204" pitchFamily="34" charset="0"/>
                <a:cs typeface="Calibri" panose="020F0502020204030204" pitchFamily="34" charset="0"/>
              </a:rPr>
              <a:t> [City for 3 million inhabitants] (1922)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 total theory for all the processes of living, working, and industry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Decongestion of the city </a:t>
            </a:r>
            <a:r>
              <a:rPr lang="en-US" sz="1100" dirty="0" err="1">
                <a:effectLst/>
                <a:latin typeface="Calibri" panose="020F0502020204030204" pitchFamily="34" charset="0"/>
                <a:ea typeface="Calibri" panose="020F0502020204030204" pitchFamily="34" charset="0"/>
                <a:cs typeface="Calibri" panose="020F0502020204030204" pitchFamily="34" charset="0"/>
              </a:rPr>
              <a:t>centres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Criticized NYC skyscrapers for being too small and too close to each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55487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Increase in density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Enlargement of infrastructure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Enlargement of landscaping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2490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2708838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275238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24 skyscrapers – supposed to be the ‘brains’ of the city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Technocrats, managers, bankers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Central station - subterranean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rest of the plan with high-density residential blocks, surrounded by landscaping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lower income suburbs were farther away from the center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24660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Traffic to be removed from pedestrians with </a:t>
            </a:r>
            <a:r>
              <a:rPr lang="en-US" sz="1200" dirty="0" err="1">
                <a:effectLst/>
                <a:latin typeface="Calibri" panose="020F0502020204030204" pitchFamily="34" charset="0"/>
                <a:ea typeface="Calibri" panose="020F0502020204030204" pitchFamily="34" charset="0"/>
                <a:cs typeface="Calibri" panose="020F0502020204030204" pitchFamily="34" charset="0"/>
              </a:rPr>
              <a:t>pilotis</a:t>
            </a:r>
            <a:r>
              <a:rPr lang="en-US" sz="1200" dirty="0">
                <a:effectLst/>
                <a:latin typeface="Calibri" panose="020F0502020204030204" pitchFamily="34" charset="0"/>
                <a:ea typeface="Calibri" panose="020F0502020204030204" pitchFamily="34" charset="0"/>
                <a:cs typeface="Calibri" panose="020F0502020204030204" pitchFamily="34" charset="0"/>
              </a:rPr>
              <a:t> of building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Embracing technology and industry with clean air, separating of the automobile with pedestrians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city to become a vast 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380433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Calibri" panose="020F0502020204030204" pitchFamily="34" charset="0"/>
              </a:rPr>
              <a:t>Plan </a:t>
            </a:r>
            <a:r>
              <a:rPr lang="en-US" sz="1100" b="1" dirty="0" err="1">
                <a:effectLst/>
                <a:latin typeface="Calibri" panose="020F0502020204030204" pitchFamily="34" charset="0"/>
                <a:ea typeface="Calibri" panose="020F0502020204030204" pitchFamily="34" charset="0"/>
                <a:cs typeface="Calibri" panose="020F0502020204030204" pitchFamily="34" charset="0"/>
              </a:rPr>
              <a:t>Voisin</a:t>
            </a:r>
            <a:r>
              <a:rPr lang="en-US" sz="1100" b="1" dirty="0">
                <a:effectLst/>
                <a:latin typeface="Calibri" panose="020F0502020204030204" pitchFamily="34" charset="0"/>
                <a:ea typeface="Calibri" panose="020F0502020204030204" pitchFamily="34" charset="0"/>
                <a:cs typeface="Calibri" panose="020F0502020204030204" pitchFamily="34" charset="0"/>
              </a:rPr>
              <a:t> (1925)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Extension of the </a:t>
            </a:r>
            <a:r>
              <a:rPr lang="en-US" sz="1100" i="1" dirty="0">
                <a:effectLst/>
                <a:latin typeface="Calibri" panose="020F0502020204030204" pitchFamily="34" charset="0"/>
                <a:ea typeface="Calibri" panose="020F0502020204030204" pitchFamily="34" charset="0"/>
                <a:cs typeface="Calibri" panose="020F0502020204030204" pitchFamily="34" charset="0"/>
              </a:rPr>
              <a:t>Ville </a:t>
            </a:r>
            <a:r>
              <a:rPr lang="en-US" sz="1100" i="1" dirty="0" err="1">
                <a:effectLst/>
                <a:latin typeface="Calibri" panose="020F0502020204030204" pitchFamily="34" charset="0"/>
                <a:ea typeface="Calibri" panose="020F0502020204030204" pitchFamily="34" charset="0"/>
                <a:cs typeface="Calibri" panose="020F0502020204030204" pitchFamily="34" charset="0"/>
              </a:rPr>
              <a:t>Contemporaine</a:t>
            </a:r>
            <a:r>
              <a:rPr lang="en-US" sz="1100" dirty="0">
                <a:effectLst/>
                <a:latin typeface="Calibri" panose="020F0502020204030204" pitchFamily="34" charset="0"/>
                <a:ea typeface="Calibri" panose="020F0502020204030204" pitchFamily="34" charset="0"/>
                <a:cs typeface="Calibri" panose="020F0502020204030204" pitchFamily="34" charset="0"/>
              </a:rPr>
              <a:t>, but proposed razing a major part of the city of Paris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Intended to clean up the city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Never fully considered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3757685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3792617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Landing strip in the middle (you can see airplanes)</a:t>
            </a:r>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733332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2479203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Calibri" panose="020F0502020204030204" pitchFamily="34" charset="0"/>
              </a:rPr>
              <a:t>Plan </a:t>
            </a:r>
            <a:r>
              <a:rPr lang="en-US" sz="1100" b="1" dirty="0" err="1">
                <a:effectLst/>
                <a:latin typeface="Calibri" panose="020F0502020204030204" pitchFamily="34" charset="0"/>
                <a:ea typeface="Calibri" panose="020F0502020204030204" pitchFamily="34" charset="0"/>
                <a:cs typeface="Calibri" panose="020F0502020204030204" pitchFamily="34" charset="0"/>
              </a:rPr>
              <a:t>Radieuse</a:t>
            </a:r>
            <a:r>
              <a:rPr lang="en-US" sz="1100" b="1" dirty="0">
                <a:effectLst/>
                <a:latin typeface="Calibri" panose="020F0502020204030204" pitchFamily="34" charset="0"/>
                <a:ea typeface="Calibri" panose="020F0502020204030204" pitchFamily="34" charset="0"/>
                <a:cs typeface="Calibri" panose="020F0502020204030204" pitchFamily="34" charset="0"/>
              </a:rPr>
              <a:t> (1935)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We see a reconsideration, a critique of his original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Residences no longer separated by strict hierarchies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‘Brain centers’ no longer occupy the center, but zoning is put into effect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Possible lateral extension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814133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Based much more on community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We can see the relationship between the Unite </a:t>
            </a:r>
            <a:r>
              <a:rPr lang="en-US" sz="1200" dirty="0" err="1">
                <a:effectLst/>
                <a:latin typeface="Calibri" panose="020F0502020204030204" pitchFamily="34" charset="0"/>
                <a:ea typeface="Calibri" panose="020F0502020204030204" pitchFamily="34" charset="0"/>
                <a:cs typeface="Calibri" panose="020F0502020204030204" pitchFamily="34" charset="0"/>
              </a:rPr>
              <a:t>d’Habitation</a:t>
            </a:r>
            <a:r>
              <a:rPr lang="en-US" sz="1200" dirty="0">
                <a:effectLst/>
                <a:latin typeface="Calibri" panose="020F0502020204030204" pitchFamily="34" charset="0"/>
                <a:ea typeface="Calibri" panose="020F0502020204030204" pitchFamily="34" charset="0"/>
                <a:cs typeface="Calibri" panose="020F0502020204030204" pitchFamily="34" charset="0"/>
              </a:rPr>
              <a:t> (forthcoming) and the residential blocks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No site, and was intended as an urban paradigm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851907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Continued the basic concept of ‘Air, Space, Green’, while embracing technology and mechanization, and contemporary labor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Ultimately many variations of his many urban schemes, so not so much about precise design but about establishing urban policy, priorities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74961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Maison Dom-</a:t>
            </a:r>
            <a:r>
              <a:rPr lang="en-US" dirty="0" err="1"/>
              <a:t>ino</a:t>
            </a:r>
            <a:r>
              <a:rPr lang="en-US" dirty="0"/>
              <a:t> [1914-15]</a:t>
            </a:r>
          </a:p>
          <a:p>
            <a:pPr marL="171450" indent="-171450">
              <a:buFontTx/>
              <a:buChar char="-"/>
            </a:pPr>
            <a:r>
              <a:rPr lang="en-US" dirty="0"/>
              <a:t>Domus (Latin) + Dominoes (b/c they could be connected)</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Formal generator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Influenced by technology + social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Rapid construction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Generic construction (build before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Removed the fill from the frame (more universal)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3 horizontal slabs, supported by square sectional posts of concrete, lower level lifted from the ground on concrete blocks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‘pure’ structural idea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Cantilever (to allow for curtain wall)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Fenestration could go over corners (which were traditionally reserved for heavy structures)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Allowed for the Free Plan, Free Façade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24241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1132061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err="1"/>
              <a:t>Unité</a:t>
            </a:r>
            <a:r>
              <a:rPr lang="en-US" b="1" dirty="0"/>
              <a:t> </a:t>
            </a:r>
            <a:r>
              <a:rPr lang="en-US" b="1" dirty="0" err="1"/>
              <a:t>d’Habitation</a:t>
            </a:r>
            <a:endParaRPr lang="en-US" b="1" dirty="0"/>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Block housing as prototype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LC at 64 years, mature work at large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12 stories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Can be thought of as a synthesis between an accumulation of Villa </a:t>
            </a:r>
            <a:r>
              <a:rPr lang="en-US" sz="1100" dirty="0" err="1">
                <a:effectLst/>
                <a:latin typeface="Calibri" panose="020F0502020204030204" pitchFamily="34" charset="0"/>
                <a:ea typeface="Calibri" panose="020F0502020204030204" pitchFamily="34" charset="0"/>
                <a:cs typeface="Calibri" panose="020F0502020204030204" pitchFamily="34" charset="0"/>
              </a:rPr>
              <a:t>Citrohan</a:t>
            </a:r>
            <a:r>
              <a:rPr lang="en-US" sz="1100" dirty="0">
                <a:effectLst/>
                <a:latin typeface="Calibri" panose="020F0502020204030204" pitchFamily="34" charset="0"/>
                <a:ea typeface="Calibri" panose="020F0502020204030204" pitchFamily="34" charset="0"/>
                <a:cs typeface="Calibri" panose="020F0502020204030204" pitchFamily="34" charset="0"/>
              </a:rPr>
              <a:t> and an urban planning scheme in the vertical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1747969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Largely influenced by its predecessor, from Russian architect Moisei Ginzburg</a:t>
            </a:r>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1564123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4263621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2369860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3311527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81662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3671406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Modularity of design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3712323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Corridors running through spine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Units open on either upper or lower floor from the spine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15674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err="1">
                <a:effectLst/>
                <a:latin typeface="Calibri" panose="020F0502020204030204" pitchFamily="34" charset="0"/>
                <a:ea typeface="Calibri" panose="020F0502020204030204" pitchFamily="34" charset="0"/>
                <a:cs typeface="Calibri" panose="020F0502020204030204" pitchFamily="34" charset="0"/>
              </a:rPr>
              <a:t>Modulor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6’ idealized proportions of </a:t>
            </a:r>
            <a:r>
              <a:rPr lang="en-US" sz="1100" u="sng" dirty="0">
                <a:effectLst/>
                <a:latin typeface="Calibri" panose="020F0502020204030204" pitchFamily="34" charset="0"/>
                <a:ea typeface="Calibri" panose="020F0502020204030204" pitchFamily="34" charset="0"/>
                <a:cs typeface="Calibri" panose="020F0502020204030204" pitchFamily="34" charset="0"/>
              </a:rPr>
              <a:t>man</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To provide building with a synthesis between Metric and Imperial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Units based off of the human body</a:t>
            </a:r>
          </a:p>
          <a:p>
            <a:pPr marL="1200150" marR="0" lvl="2"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Coudée</a:t>
            </a:r>
            <a:r>
              <a:rPr lang="en-US" sz="1100" dirty="0">
                <a:effectLst/>
                <a:latin typeface="Calibri" panose="020F0502020204030204" pitchFamily="34" charset="0"/>
                <a:ea typeface="Calibri" panose="020F0502020204030204" pitchFamily="34" charset="0"/>
                <a:cs typeface="Times New Roman" panose="02020603050405020304" pitchFamily="18" charset="0"/>
              </a:rPr>
              <a:t> = ‘Cubit’ in English)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2040132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Massive </a:t>
            </a:r>
            <a:r>
              <a:rPr lang="en-US" sz="1100" dirty="0" err="1">
                <a:effectLst/>
                <a:latin typeface="Calibri" panose="020F0502020204030204" pitchFamily="34" charset="0"/>
                <a:ea typeface="Calibri" panose="020F0502020204030204" pitchFamily="34" charset="0"/>
                <a:cs typeface="Calibri" panose="020F0502020204030204" pitchFamily="34" charset="0"/>
              </a:rPr>
              <a:t>pilotis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3433695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Clear comparison with an ocean liner, from </a:t>
            </a:r>
            <a:r>
              <a:rPr lang="en-US" dirty="0" err="1"/>
              <a:t>Vers</a:t>
            </a:r>
            <a:r>
              <a:rPr lang="en-US" dirty="0"/>
              <a:t> un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3352463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Inset balconies, to accommodate for the changing position of the sun</a:t>
            </a:r>
          </a:p>
          <a:p>
            <a:pPr marL="171450" indent="-171450">
              <a:buFontTx/>
              <a:buChar char="-"/>
            </a:pPr>
            <a:r>
              <a:rPr lang="en-US" dirty="0"/>
              <a:t>Brise-soleil</a:t>
            </a:r>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2474590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Each unit is double-height living room with terrace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23 different configurations, depending on size of family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Intended to show difference, even though through repetitive construction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1214598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Roof terrace (recall the 5 Points)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Gymnasium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Crèche (nursery)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Ventilator stacks (like inverted </a:t>
            </a:r>
            <a:r>
              <a:rPr lang="en-US" sz="1100" dirty="0" err="1">
                <a:effectLst/>
                <a:latin typeface="Calibri" panose="020F0502020204030204" pitchFamily="34" charset="0"/>
                <a:ea typeface="Calibri" panose="020F0502020204030204" pitchFamily="34" charset="0"/>
                <a:cs typeface="Calibri" panose="020F0502020204030204" pitchFamily="34" charset="0"/>
              </a:rPr>
              <a:t>pilotis</a:t>
            </a:r>
            <a:r>
              <a:rPr lang="en-US" sz="1100" dirty="0">
                <a:effectLs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89921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‘Elevated street’, public services (post office) and super market</a:t>
            </a:r>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3850580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986237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fr-FR" sz="1100" b="1" dirty="0">
                <a:effectLst/>
                <a:latin typeface="Calibri" panose="020F0502020204030204" pitchFamily="34" charset="0"/>
                <a:ea typeface="Calibri" panose="020F0502020204030204" pitchFamily="34" charset="0"/>
                <a:cs typeface="Calibri" panose="020F0502020204030204" pitchFamily="34" charset="0"/>
              </a:rPr>
              <a:t>Chapelle Notre-Dame-du-Haut de Ronchamp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fr-FR" sz="1100" dirty="0">
                <a:effectLst/>
                <a:latin typeface="Calibri" panose="020F0502020204030204" pitchFamily="34" charset="0"/>
                <a:ea typeface="Calibri" panose="020F0502020204030204" pitchFamily="34" charset="0"/>
                <a:cs typeface="Calibri" panose="020F0502020204030204" pitchFamily="34" charset="0"/>
              </a:rPr>
              <a:t>Roman </a:t>
            </a:r>
            <a:r>
              <a:rPr lang="fr-FR" sz="1100" dirty="0" err="1">
                <a:effectLst/>
                <a:latin typeface="Calibri" panose="020F0502020204030204" pitchFamily="34" charset="0"/>
                <a:ea typeface="Calibri" panose="020F0502020204030204" pitchFamily="34" charset="0"/>
                <a:cs typeface="Calibri" panose="020F0502020204030204" pitchFamily="34" charset="0"/>
              </a:rPr>
              <a:t>Catholic</a:t>
            </a:r>
            <a:r>
              <a:rPr lang="fr-FR" sz="1100" dirty="0">
                <a:effectLst/>
                <a:latin typeface="Calibri" panose="020F0502020204030204" pitchFamily="34" charset="0"/>
                <a:ea typeface="Calibri" panose="020F0502020204030204" pitchFamily="34" charset="0"/>
                <a:cs typeface="Calibri" panose="020F0502020204030204" pitchFamily="34" charset="0"/>
              </a:rPr>
              <a:t> Chapel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Example of LC’s waning interest/dedication to Machine-Age aesthetic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Stands on the hilltop of the Vosges (VOJH) mountains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Highly irregular form that seems to change depending on where you’re situated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30423843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Radical change in direction from his previous works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However are reminiscent of his paintings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1374623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Massive walls emphasize this ambiguity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428950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Recalling his purist approach to painting – idealized and mathematicised ratios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Recalls Vitruvian Man (Da Vinci)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Belief in a ‘grand equation’, whereby ‘man’ was endowed with divine proportions, and so buildings should respond to these ratios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26746613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2835637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189541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33623722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He himself was not religious, but was spiritual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Could be seen in references to ‘la </a:t>
            </a:r>
            <a:r>
              <a:rPr lang="en-US" sz="1100" dirty="0" err="1">
                <a:effectLst/>
                <a:latin typeface="Calibri" panose="020F0502020204030204" pitchFamily="34" charset="0"/>
                <a:ea typeface="Calibri" panose="020F0502020204030204" pitchFamily="34" charset="0"/>
                <a:cs typeface="Calibri" panose="020F0502020204030204" pitchFamily="34" charset="0"/>
              </a:rPr>
              <a:t>mer</a:t>
            </a:r>
            <a:r>
              <a:rPr lang="en-US" sz="1100" dirty="0">
                <a:effectLst/>
                <a:latin typeface="Calibri" panose="020F0502020204030204" pitchFamily="34" charset="0"/>
                <a:ea typeface="Calibri" panose="020F0502020204030204" pitchFamily="34" charset="0"/>
                <a:cs typeface="Calibri" panose="020F0502020204030204" pitchFamily="34" charset="0"/>
              </a:rPr>
              <a:t>’, ‘etoile’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1048056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Quite a sculptural piece</a:t>
            </a:r>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554706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fr-FR" sz="1100" b="1" dirty="0">
                <a:effectLst/>
                <a:latin typeface="Calibri" panose="020F0502020204030204" pitchFamily="34" charset="0"/>
                <a:ea typeface="Calibri" panose="020F0502020204030204" pitchFamily="34" charset="0"/>
                <a:cs typeface="Calibri" panose="020F0502020204030204" pitchFamily="34" charset="0"/>
              </a:rPr>
              <a:t>Sainte Marie de La Tourette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fr-FR" sz="1100" dirty="0" err="1">
                <a:effectLst/>
                <a:latin typeface="Calibri" panose="020F0502020204030204" pitchFamily="34" charset="0"/>
                <a:ea typeface="Calibri" panose="020F0502020204030204" pitchFamily="34" charset="0"/>
                <a:cs typeface="Calibri" panose="020F0502020204030204" pitchFamily="34" charset="0"/>
              </a:rPr>
              <a:t>LC’s</a:t>
            </a:r>
            <a:r>
              <a:rPr lang="fr-FR" sz="1100" dirty="0">
                <a:effectLst/>
                <a:latin typeface="Calibri" panose="020F0502020204030204" pitchFamily="34" charset="0"/>
                <a:ea typeface="Calibri" panose="020F0502020204030204" pitchFamily="34" charset="0"/>
                <a:cs typeface="Calibri" panose="020F0502020204030204" pitchFamily="34" charset="0"/>
              </a:rPr>
              <a:t> final building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While </a:t>
            </a:r>
            <a:r>
              <a:rPr lang="en-US" sz="1100" dirty="0" err="1">
                <a:effectLst/>
                <a:latin typeface="Calibri" panose="020F0502020204030204" pitchFamily="34" charset="0"/>
                <a:ea typeface="Calibri" panose="020F0502020204030204" pitchFamily="34" charset="0"/>
                <a:cs typeface="Calibri" panose="020F0502020204030204" pitchFamily="34" charset="0"/>
              </a:rPr>
              <a:t>Ronchamp</a:t>
            </a:r>
            <a:r>
              <a:rPr lang="en-US" sz="1100" dirty="0">
                <a:effectLst/>
                <a:latin typeface="Calibri" panose="020F0502020204030204" pitchFamily="34" charset="0"/>
                <a:ea typeface="Calibri" panose="020F0502020204030204" pitchFamily="34" charset="0"/>
                <a:cs typeface="Calibri" panose="020F0502020204030204" pitchFamily="34" charset="0"/>
              </a:rPr>
              <a:t> was under construction, was asked to design this monastery (Dominican)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fr-FR" sz="1100" dirty="0" err="1">
                <a:effectLst/>
                <a:latin typeface="Calibri" panose="020F0502020204030204" pitchFamily="34" charset="0"/>
                <a:ea typeface="Calibri" panose="020F0502020204030204" pitchFamily="34" charset="0"/>
                <a:cs typeface="Calibri" panose="020F0502020204030204" pitchFamily="34" charset="0"/>
              </a:rPr>
              <a:t>Located</a:t>
            </a:r>
            <a:r>
              <a:rPr lang="fr-FR" sz="1100" dirty="0">
                <a:effectLst/>
                <a:latin typeface="Calibri" panose="020F0502020204030204" pitchFamily="34" charset="0"/>
                <a:ea typeface="Calibri" panose="020F0502020204030204" pitchFamily="34" charset="0"/>
                <a:cs typeface="Calibri" panose="020F0502020204030204" pitchFamily="34" charset="0"/>
              </a:rPr>
              <a:t> in Lyons, France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fr-FR" sz="1100" dirty="0" err="1">
                <a:effectLst/>
                <a:latin typeface="Calibri" panose="020F0502020204030204" pitchFamily="34" charset="0"/>
                <a:ea typeface="Calibri" panose="020F0502020204030204" pitchFamily="34" charset="0"/>
                <a:cs typeface="Calibri" panose="020F0502020204030204" pitchFamily="34" charset="0"/>
              </a:rPr>
              <a:t>Monastery</a:t>
            </a:r>
            <a:r>
              <a:rPr lang="fr-FR" sz="1100" dirty="0">
                <a:effectLst/>
                <a:latin typeface="Calibri" panose="020F0502020204030204" pitchFamily="34" charset="0"/>
                <a:ea typeface="Calibri" panose="020F0502020204030204" pitchFamily="34" charset="0"/>
                <a:cs typeface="Calibri" panose="020F0502020204030204" pitchFamily="34" charset="0"/>
              </a:rPr>
              <a:t>/</a:t>
            </a:r>
            <a:r>
              <a:rPr lang="fr-FR" sz="1100" dirty="0" err="1">
                <a:effectLst/>
                <a:latin typeface="Calibri" panose="020F0502020204030204" pitchFamily="34" charset="0"/>
                <a:ea typeface="Calibri" panose="020F0502020204030204" pitchFamily="34" charset="0"/>
                <a:cs typeface="Calibri" panose="020F0502020204030204" pitchFamily="34" charset="0"/>
              </a:rPr>
              <a:t>Priory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Allowed to sleep over (you should!)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1881825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General form that of a courtyard – inward looking, community, even closed, common ideal purpose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Communal areas in lower areas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Public close to the entrance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3925226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Mature work, not about a single idea, but many gestures into one building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Communal → society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err="1">
                <a:effectLst/>
                <a:latin typeface="Calibri" panose="020F0502020204030204" pitchFamily="34" charset="0"/>
                <a:ea typeface="Calibri" panose="020F0502020204030204" pitchFamily="34" charset="0"/>
                <a:cs typeface="Calibri" panose="020F0502020204030204" pitchFamily="34" charset="0"/>
              </a:rPr>
              <a:t>Piloties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Roof/Courtyard Garden, one with nature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1515268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err="1">
                <a:solidFill>
                  <a:srgbClr val="222222"/>
                </a:solidFill>
                <a:effectLst/>
                <a:latin typeface="Roboto" panose="02000000000000000000" pitchFamily="2" charset="0"/>
              </a:rPr>
              <a:t>Béton</a:t>
            </a:r>
            <a:r>
              <a:rPr lang="en-US" b="0" i="0" dirty="0">
                <a:solidFill>
                  <a:srgbClr val="222222"/>
                </a:solidFill>
                <a:effectLst/>
                <a:latin typeface="Roboto" panose="02000000000000000000" pitchFamily="2" charset="0"/>
              </a:rPr>
              <a:t> brut (‘raw concrete’)</a:t>
            </a:r>
          </a:p>
          <a:p>
            <a:br>
              <a:rPr lang="en-US" b="0" i="0" u="none" strike="noStrike" dirty="0">
                <a:solidFill>
                  <a:srgbClr val="660099"/>
                </a:solidFill>
                <a:effectLst/>
                <a:latin typeface="Roboto" panose="02000000000000000000" pitchFamily="2" charset="0"/>
                <a:hlinkClick r:id="rId3"/>
              </a:rPr>
            </a:b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8897321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Even though for a closed community, was inspired by his ideals of living and work, and touched by the influence of spirituality</a:t>
            </a:r>
            <a:endParaRPr lang="en-US"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150082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latin typeface="Calibri" panose="020F0502020204030204" pitchFamily="34" charset="0"/>
                <a:ea typeface="Calibri" panose="020F0502020204030204" pitchFamily="34" charset="0"/>
                <a:cs typeface="Calibri" panose="020F0502020204030204" pitchFamily="34" charset="0"/>
              </a:rPr>
              <a:t>Villa/Maison </a:t>
            </a:r>
            <a:r>
              <a:rPr lang="en-US" sz="1100" b="1" dirty="0" err="1">
                <a:effectLst/>
                <a:latin typeface="Calibri" panose="020F0502020204030204" pitchFamily="34" charset="0"/>
                <a:ea typeface="Calibri" panose="020F0502020204030204" pitchFamily="34" charset="0"/>
                <a:cs typeface="Calibri" panose="020F0502020204030204" pitchFamily="34" charset="0"/>
              </a:rPr>
              <a:t>Citrohan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Post-WWI attempt at making affordable and aesthetically pleasing housing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Mass-produced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Reinforced concrete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Single or single family housing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Preceding his 5 Points, so we don’t see everything here yet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err="1">
                <a:effectLst/>
                <a:latin typeface="Calibri" panose="020F0502020204030204" pitchFamily="34" charset="0"/>
                <a:ea typeface="Calibri" panose="020F0502020204030204" pitchFamily="34" charset="0"/>
                <a:cs typeface="Calibri" panose="020F0502020204030204" pitchFamily="34" charset="0"/>
              </a:rPr>
              <a:t>Pilotis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Not shown here, but intended to have a roof garden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3041082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3840323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2666869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9835926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3123873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Last director of a famous arts school called the Bauhaus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Responsible for developing an architectural style that defined a number of decades of American corporatism</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Works still define much of modern design and the urban landscape</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‘glass box’ aesthetic</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Worked for Peter Behrens, as did Le Corbusier</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would develop a much different aesthetic and theoretical approach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2488701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Adopted the idea of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Neue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Sachlichkeit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(New Objectivity)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Group of German artists in 1920s, reacting against Expressionism</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Wanted to portray the art as a matter of fact</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about Realism, but about using reality to express artistic idea</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preferred static over dynamic compositions</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in painting the content was often political, in architecture it dealt with the use of material and visual tropes that defined the extant built environment</a:t>
            </a:r>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2750450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4119659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Brick Country House (1925)</a:t>
            </a:r>
          </a:p>
          <a:p>
            <a:pPr marL="171450" indent="-171450">
              <a:buFontTx/>
              <a:buChar char="-"/>
            </a:pPr>
            <a:r>
              <a:rPr lang="en-US" dirty="0"/>
              <a:t>Perfect diagram that summarizes his basic conception of architecture</a:t>
            </a:r>
          </a:p>
          <a:p>
            <a:pPr marL="628650" lvl="1" indent="-171450">
              <a:buFontTx/>
              <a:buChar char="-"/>
            </a:pPr>
            <a:r>
              <a:rPr lang="en-US" dirty="0"/>
              <a:t>Space as infinite, and architecture as a freezing of particular moments of this infinity</a:t>
            </a:r>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1357157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Unlike LC, modularity was not a principal concern for </a:t>
            </a:r>
            <a:r>
              <a:rPr lang="en-US" dirty="0" err="1"/>
              <a:t>Mies</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20179914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ourier New" panose="02070309020205020404" pitchFamily="49" charset="0"/>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German/Barcelona Pavilion (1929)</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Built as a temporary structure for the International Exhibition of 1929</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1929 Barcelona International Exposition</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20 May 1929 to 15 January 1930</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Held in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Montjuic</a:t>
            </a:r>
            <a:r>
              <a:rPr lang="en-US" sz="1100" dirty="0">
                <a:effectLst/>
                <a:latin typeface="Calibri" panose="020F0502020204030204" pitchFamily="34" charset="0"/>
                <a:ea typeface="Calibri" panose="020F0502020204030204" pitchFamily="34" charset="0"/>
                <a:cs typeface="Times New Roman" panose="02020603050405020304" pitchFamily="18" charset="0"/>
              </a:rPr>
              <a:t> area of Barcelona</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City Planning, Technology, Arts, Agriculture, Science</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way for Spain to advertise its new advances</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addition, some countries invited to showcase their own, including countries such as:</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Belgium</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Denmark</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France</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Germany</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UK</a:t>
            </a:r>
          </a:p>
          <a:p>
            <a:pPr marL="1143000" marR="0" lvl="2" indent="-2286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US</a:t>
            </a:r>
          </a:p>
          <a:p>
            <a:pPr marL="1143000" marR="0" lvl="2"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Japan</a:t>
            </a:r>
          </a:p>
          <a:p>
            <a:pPr marL="228600" marR="0" lvl="0" indent="-228600">
              <a:lnSpc>
                <a:spcPct val="107000"/>
              </a:lnSpc>
              <a:spcBef>
                <a:spcPts val="0"/>
              </a:spcBef>
              <a:spcAft>
                <a:spcPts val="80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408144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Named to be like the car company Citroën… important technologically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Machine-like, efficient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Inspired by assembly-line manufacturing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16168327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Represented Germany, under the Weimar Republic (1919 – 1933, the interwar period)</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Wanted to represent openness, liberality, modernity, and internationalism</a:t>
            </a: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Pavilion taken down in 1930 as planned (exhibition timeline)</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Rebuilt in 1986 due to ‘popular demand’</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original pieces, as they were lost</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Brings to question an important idea in architecture</a:t>
            </a:r>
          </a:p>
          <a:p>
            <a:pPr marL="1143000" marR="0" lvl="2"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Ship of Theseus</a:t>
            </a:r>
          </a:p>
          <a:p>
            <a:pPr marL="228600" marR="0" lvl="0" indent="-228600">
              <a:lnSpc>
                <a:spcPct val="107000"/>
              </a:lnSpc>
              <a:spcBef>
                <a:spcPts val="0"/>
              </a:spcBef>
              <a:spcAft>
                <a:spcPts val="80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41901165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4927037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Roof slab supported by 8 cruciform steel columns clad in chrome</a:t>
            </a:r>
          </a:p>
          <a:p>
            <a:pPr marL="685800" marR="0" lvl="1" indent="-228600">
              <a:lnSpc>
                <a:spcPct val="107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Hovering horizontal slabs (roof, podium)</a:t>
            </a:r>
          </a:p>
          <a:p>
            <a:pPr marL="685800" marR="0" lvl="1"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Arguably considered his most ‘pure’ architectural example</a:t>
            </a:r>
          </a:p>
          <a:p>
            <a:pPr marL="1143000" marR="0" lvl="2" indent="-2286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large part helps as it’s a pavilion, not constrained by certain functional aspects of his other buildings</a:t>
            </a:r>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12036220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Exemplar of the ‘International Style’</a:t>
            </a:r>
          </a:p>
          <a:p>
            <a:pPr marL="685800" marR="0" lvl="1"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about place, but about a transcendent truth to architectural form</a:t>
            </a: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walls are load-bearing, but their roles are principally spatial rather than structural</a:t>
            </a:r>
          </a:p>
          <a:p>
            <a:pPr marL="228600" marR="0" lvl="0" indent="-228600">
              <a:lnSpc>
                <a:spcPct val="107000"/>
              </a:lnSpc>
              <a:spcBef>
                <a:spcPts val="0"/>
              </a:spcBef>
              <a:spcAft>
                <a:spcPts val="80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17075593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Many compare it with a Mondrian, but I think it has a certain tactility that separates it from the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Stijl</a:t>
            </a:r>
            <a:r>
              <a:rPr lang="en-US" sz="1800" dirty="0">
                <a:effectLst/>
                <a:latin typeface="Calibri" panose="020F0502020204030204" pitchFamily="34" charset="0"/>
                <a:ea typeface="Calibri" panose="020F0502020204030204" pitchFamily="34" charset="0"/>
                <a:cs typeface="Times New Roman" panose="02020603050405020304" pitchFamily="18" charset="0"/>
              </a:rPr>
              <a:t> notion of ‘purity’, although shared concept of the infinite in form</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28720752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Model from MOMA collection, Barcelona Pavilion Replacement Fund</a:t>
            </a:r>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31926123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Cross section of cruciform column</a:t>
            </a:r>
          </a:p>
          <a:p>
            <a:pPr marL="171450" indent="-171450">
              <a:buFontTx/>
              <a:buChar char="-"/>
            </a:pPr>
            <a:r>
              <a:rPr lang="en-US" dirty="0"/>
              <a:t>Constructed from ‘regular’ materials</a:t>
            </a:r>
          </a:p>
          <a:p>
            <a:pPr marL="628650" lvl="1" indent="-171450">
              <a:buFontTx/>
              <a:buChar char="-"/>
            </a:pPr>
            <a:r>
              <a:rPr lang="en-US" dirty="0"/>
              <a:t>4 Angle irons (90 degree extrusions)</a:t>
            </a:r>
          </a:p>
          <a:p>
            <a:pPr marL="628650" lvl="1" indent="-171450">
              <a:buFontTx/>
              <a:buChar char="-"/>
            </a:pPr>
            <a:r>
              <a:rPr lang="en-US" dirty="0"/>
              <a:t>Bolted together</a:t>
            </a:r>
          </a:p>
          <a:p>
            <a:pPr marL="628650" lvl="1" indent="-171450">
              <a:buFontTx/>
              <a:buChar char="-"/>
            </a:pPr>
            <a:r>
              <a:rPr lang="en-US" dirty="0"/>
              <a:t>With polished steel sleeve</a:t>
            </a:r>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3416684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23084757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Not just a construction detail, but summarizes his notion of form</a:t>
            </a:r>
          </a:p>
          <a:p>
            <a:pPr marL="171450" indent="-171450">
              <a:buFontTx/>
              <a:buChar char="-"/>
            </a:pPr>
            <a:r>
              <a:rPr lang="en-US" dirty="0"/>
              <a:t>Column as framing an intersection of infinites lines/planes</a:t>
            </a:r>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2344329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Photograph of underside of actual column</a:t>
            </a:r>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168675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a:t>
            </a:r>
            <a:r>
              <a:rPr lang="en-US" dirty="0" err="1"/>
              <a:t>Citrohan</a:t>
            </a:r>
            <a:r>
              <a:rPr lang="en-US" dirty="0"/>
              <a:t> not a Rolls Royce of today</a:t>
            </a:r>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22530612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Like Wright, </a:t>
            </a:r>
            <a:r>
              <a:rPr lang="en-US" dirty="0" err="1"/>
              <a:t>Mies</a:t>
            </a:r>
            <a:r>
              <a:rPr lang="en-US" dirty="0"/>
              <a:t>’ sketches spoke the same language as his buildings</a:t>
            </a:r>
          </a:p>
          <a:p>
            <a:pPr marL="171450" indent="-171450">
              <a:buFontTx/>
              <a:buChar char="-"/>
            </a:pPr>
            <a:r>
              <a:rPr lang="en-US" dirty="0"/>
              <a:t>About infinite spaces – planes floating and crossing each other – not about boundary but about condensations of form</a:t>
            </a:r>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2835771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Farnsworth House [1951]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Weekend home for Dr. Edith Farnsworth</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About a 1.5 drive away from Chicago</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‘Domestic pavilion’ in nature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Clear hovering horizontal planes, more so than the Barcelona Pavilion</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Regrettably the role of the curtains doesn’t come out as much in the drawings</a:t>
            </a: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Curtains were used for his collaborative project with Lilly Reich</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idea was taken to its fullest with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Rarity in which white was used as the dominant color</a:t>
            </a: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black or rusted copper</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26816414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Typical Miesian plan – dominance of rectangular forms</a:t>
            </a:r>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9986002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with the section</a:t>
            </a:r>
          </a:p>
          <a:p>
            <a:pPr marL="628650" lvl="1" indent="-171450">
              <a:buFontTx/>
              <a:buChar char="-"/>
            </a:pPr>
            <a:r>
              <a:rPr lang="en-US" dirty="0"/>
              <a:t>Notice that the tapered beam framing under concrete flooring</a:t>
            </a:r>
          </a:p>
          <a:p>
            <a:pPr marL="628650" lvl="1" indent="-171450">
              <a:buFontTx/>
              <a:buChar char="-"/>
            </a:pPr>
            <a:r>
              <a:rPr lang="en-US" dirty="0"/>
              <a:t>Of course for </a:t>
            </a:r>
            <a:r>
              <a:rPr lang="en-US" dirty="0" err="1"/>
              <a:t>Mies</a:t>
            </a:r>
            <a:r>
              <a:rPr lang="en-US" dirty="0"/>
              <a:t>, this wouldn’t be included on the roofs, as this would distract from orthogonality of structural forms</a:t>
            </a:r>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35556925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My reading, the house is based off of ‘scenes’, an approach that comes to define much of his working method</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8986003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terms of size, relatively modest, but remember that this was Dr. Farnsworth’s weekend retreat</a:t>
            </a:r>
          </a:p>
          <a:p>
            <a:pPr marL="171450" indent="-171450">
              <a:buFontTx/>
              <a:buChar char="-"/>
            </a:pPr>
            <a:r>
              <a:rPr lang="en-US" dirty="0"/>
              <a:t>Open plan, no walls fully enclosing spaces except bathrooms</a:t>
            </a:r>
          </a:p>
          <a:p>
            <a:pPr marL="171450" indent="-171450">
              <a:buFontTx/>
              <a:buChar char="-"/>
            </a:pPr>
            <a:r>
              <a:rPr lang="en-US" dirty="0"/>
              <a:t>Notice river running in the background</a:t>
            </a:r>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32926211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Modest 1 bedroom, with kitchen to right of photo</a:t>
            </a:r>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669988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Entire house was raised, as the river regularly flooded (and still does)</a:t>
            </a:r>
          </a:p>
          <a:p>
            <a:pPr marL="171450" indent="-171450">
              <a:buFontTx/>
              <a:buChar char="-"/>
            </a:pPr>
            <a:r>
              <a:rPr lang="en-US" dirty="0"/>
              <a:t>Conceptually however, this reinforces this idea of form as floating, not ‘grounded’</a:t>
            </a:r>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3114752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 of level of flooding… not a great site for this kind of structure</a:t>
            </a:r>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3101594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And by flooding… it wasn’t built high enough!</a:t>
            </a:r>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43356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Thursday/9/3/2020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Thursday/9/3/2020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29.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3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7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94.jp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26C4D5-F941-4213-9CD5-E2448300E946}"/>
              </a:ext>
            </a:extLst>
          </p:cNvPr>
          <p:cNvSpPr txBox="1"/>
          <p:nvPr/>
        </p:nvSpPr>
        <p:spPr>
          <a:xfrm>
            <a:off x="8693036" y="6187081"/>
            <a:ext cx="2699906" cy="276999"/>
          </a:xfrm>
          <a:prstGeom prst="rect">
            <a:avLst/>
          </a:prstGeom>
          <a:noFill/>
        </p:spPr>
        <p:txBody>
          <a:bodyPr wrap="none" rtlCol="0">
            <a:spAutoFit/>
          </a:bodyPr>
          <a:lstStyle/>
          <a:p>
            <a:pPr algn="r"/>
            <a:r>
              <a:rPr lang="en-US" sz="1200" i="1" dirty="0"/>
              <a:t>Five Points of a New Architecture </a:t>
            </a:r>
            <a:r>
              <a:rPr lang="en-US" sz="1200" dirty="0"/>
              <a:t>(1926)</a:t>
            </a:r>
          </a:p>
        </p:txBody>
      </p:sp>
      <p:sp>
        <p:nvSpPr>
          <p:cNvPr id="2" name="TextBox 1">
            <a:extLst>
              <a:ext uri="{FF2B5EF4-FFF2-40B4-BE49-F238E27FC236}">
                <a16:creationId xmlns:a16="http://schemas.microsoft.com/office/drawing/2014/main" id="{62FD75D6-457A-48DD-BA9D-66EA9A00B699}"/>
              </a:ext>
            </a:extLst>
          </p:cNvPr>
          <p:cNvSpPr txBox="1"/>
          <p:nvPr/>
        </p:nvSpPr>
        <p:spPr>
          <a:xfrm>
            <a:off x="933451" y="677881"/>
            <a:ext cx="4914900" cy="5509200"/>
          </a:xfrm>
          <a:prstGeom prst="rect">
            <a:avLst/>
          </a:prstGeom>
          <a:noFill/>
        </p:spPr>
        <p:txBody>
          <a:bodyPr wrap="square" rtlCol="0">
            <a:spAutoFit/>
          </a:bodyPr>
          <a:lstStyle/>
          <a:p>
            <a:pPr marL="342900" indent="-342900">
              <a:buAutoNum type="arabicPeriod"/>
            </a:pPr>
            <a:r>
              <a:rPr lang="en-US" sz="2400" b="1" dirty="0" err="1"/>
              <a:t>Pilotis</a:t>
            </a:r>
            <a:endParaRPr lang="en-US" sz="2400" b="1" dirty="0"/>
          </a:p>
          <a:p>
            <a:pPr marL="800100" lvl="1" indent="-342900">
              <a:buFont typeface="Arial" panose="020B0604020202020204" pitchFamily="34" charset="0"/>
              <a:buChar char="•"/>
            </a:pPr>
            <a:r>
              <a:rPr lang="en-US" sz="1600" dirty="0"/>
              <a:t>Most important point</a:t>
            </a:r>
          </a:p>
          <a:p>
            <a:pPr marL="800100" lvl="1" indent="-342900">
              <a:buFont typeface="Arial" panose="020B0604020202020204" pitchFamily="34" charset="0"/>
              <a:buChar char="•"/>
            </a:pPr>
            <a:r>
              <a:rPr lang="en-US" sz="1600" dirty="0"/>
              <a:t>Lifted the building off the ground</a:t>
            </a:r>
          </a:p>
          <a:p>
            <a:pPr lvl="1"/>
            <a:endParaRPr lang="en-US" dirty="0"/>
          </a:p>
          <a:p>
            <a:pPr marL="342900" indent="-342900">
              <a:buAutoNum type="arabicPeriod"/>
            </a:pPr>
            <a:r>
              <a:rPr lang="en-US" sz="2400" b="1" dirty="0"/>
              <a:t>Free Ground Plan</a:t>
            </a:r>
          </a:p>
          <a:p>
            <a:pPr marL="800100" lvl="1" indent="-342900">
              <a:buFont typeface="Arial" panose="020B0604020202020204" pitchFamily="34" charset="0"/>
              <a:buChar char="•"/>
            </a:pPr>
            <a:r>
              <a:rPr lang="en-US" sz="1600" dirty="0"/>
              <a:t>Walls to designate space rather than structure</a:t>
            </a:r>
          </a:p>
          <a:p>
            <a:pPr marL="800100" lvl="1" indent="-342900">
              <a:buFont typeface="Arial" panose="020B0604020202020204" pitchFamily="34" charset="0"/>
              <a:buChar char="•"/>
            </a:pPr>
            <a:r>
              <a:rPr lang="en-US" sz="1600" dirty="0"/>
              <a:t>Demands of form over structure</a:t>
            </a:r>
          </a:p>
          <a:p>
            <a:pPr lvl="1"/>
            <a:endParaRPr lang="en-US" dirty="0"/>
          </a:p>
          <a:p>
            <a:pPr marL="342900" indent="-342900">
              <a:buAutoNum type="arabicPeriod"/>
            </a:pPr>
            <a:r>
              <a:rPr lang="en-US" sz="2400" b="1" dirty="0"/>
              <a:t>Free Façade</a:t>
            </a:r>
          </a:p>
          <a:p>
            <a:pPr marL="800100" lvl="1" indent="-342900">
              <a:buFont typeface="Arial" panose="020B0604020202020204" pitchFamily="34" charset="0"/>
              <a:buChar char="•"/>
            </a:pPr>
            <a:r>
              <a:rPr lang="en-US" sz="1600" dirty="0"/>
              <a:t>Similar to Free Plan, but in elevation</a:t>
            </a:r>
          </a:p>
          <a:p>
            <a:pPr marL="800100" lvl="1" indent="-342900">
              <a:buFont typeface="Arial" panose="020B0604020202020204" pitchFamily="34" charset="0"/>
              <a:buChar char="•"/>
            </a:pPr>
            <a:r>
              <a:rPr lang="en-US" sz="1600" dirty="0"/>
              <a:t>Independence of opening from structure</a:t>
            </a:r>
          </a:p>
          <a:p>
            <a:pPr lvl="1"/>
            <a:endParaRPr lang="en-US" dirty="0"/>
          </a:p>
          <a:p>
            <a:pPr marL="342900" indent="-342900">
              <a:buAutoNum type="arabicPeriod"/>
            </a:pPr>
            <a:r>
              <a:rPr lang="en-US" sz="2400" b="1" dirty="0"/>
              <a:t>Ribbon Window</a:t>
            </a:r>
          </a:p>
          <a:p>
            <a:pPr marL="800100" lvl="1" indent="-342900">
              <a:buFont typeface="Arial" panose="020B0604020202020204" pitchFamily="34" charset="0"/>
              <a:buChar char="•"/>
            </a:pPr>
            <a:r>
              <a:rPr lang="en-US" sz="1600" dirty="0"/>
              <a:t>Dependent on Free Façade</a:t>
            </a:r>
          </a:p>
          <a:p>
            <a:pPr marL="800100" lvl="1" indent="-342900">
              <a:buFont typeface="Arial" panose="020B0604020202020204" pitchFamily="34" charset="0"/>
              <a:buChar char="•"/>
            </a:pPr>
            <a:r>
              <a:rPr lang="en-US" sz="1600" dirty="0"/>
              <a:t>Even lighting throughout contained room</a:t>
            </a:r>
          </a:p>
          <a:p>
            <a:pPr lvl="1"/>
            <a:endParaRPr lang="en-US" dirty="0"/>
          </a:p>
          <a:p>
            <a:pPr marL="342900" indent="-342900">
              <a:buAutoNum type="arabicPeriod"/>
            </a:pPr>
            <a:r>
              <a:rPr lang="en-US" sz="2400" b="1" dirty="0"/>
              <a:t>Roof Garden</a:t>
            </a:r>
          </a:p>
          <a:p>
            <a:pPr marL="800100" lvl="1" indent="-342900">
              <a:buFont typeface="Arial" panose="020B0604020202020204" pitchFamily="34" charset="0"/>
              <a:buChar char="•"/>
            </a:pPr>
            <a:r>
              <a:rPr lang="en-US" sz="1600" dirty="0"/>
              <a:t>Reintroduction of nature into the city</a:t>
            </a:r>
          </a:p>
          <a:p>
            <a:pPr marL="800100" lvl="1" indent="-342900">
              <a:buFont typeface="Arial" panose="020B0604020202020204" pitchFamily="34" charset="0"/>
              <a:buChar char="•"/>
            </a:pPr>
            <a:r>
              <a:rPr lang="en-US" sz="1600" dirty="0"/>
              <a:t>Provide insulation for flat concrete roof</a:t>
            </a:r>
          </a:p>
        </p:txBody>
      </p:sp>
      <p:graphicFrame>
        <p:nvGraphicFramePr>
          <p:cNvPr id="6" name="Object 5">
            <a:extLst>
              <a:ext uri="{FF2B5EF4-FFF2-40B4-BE49-F238E27FC236}">
                <a16:creationId xmlns:a16="http://schemas.microsoft.com/office/drawing/2014/main" id="{EDF1197E-FA4F-494E-80E9-BF9F5A07C816}"/>
              </a:ext>
            </a:extLst>
          </p:cNvPr>
          <p:cNvGraphicFramePr>
            <a:graphicFrameLocks noChangeAspect="1"/>
          </p:cNvGraphicFramePr>
          <p:nvPr>
            <p:extLst>
              <p:ext uri="{D42A27DB-BD31-4B8C-83A1-F6EECF244321}">
                <p14:modId xmlns:p14="http://schemas.microsoft.com/office/powerpoint/2010/main" val="2434335626"/>
              </p:ext>
            </p:extLst>
          </p:nvPr>
        </p:nvGraphicFramePr>
        <p:xfrm>
          <a:off x="6653212" y="1492741"/>
          <a:ext cx="4605337" cy="3872517"/>
        </p:xfrm>
        <a:graphic>
          <a:graphicData uri="http://schemas.openxmlformats.org/presentationml/2006/ole">
            <mc:AlternateContent xmlns:mc="http://schemas.openxmlformats.org/markup-compatibility/2006">
              <mc:Choice xmlns:v="urn:schemas-microsoft-com:vml" Requires="v">
                <p:oleObj spid="_x0000_s3200" r:id="rId4" imgW="8685360" imgH="7314120" progId="">
                  <p:embed/>
                </p:oleObj>
              </mc:Choice>
              <mc:Fallback>
                <p:oleObj r:id="rId4" imgW="8685360" imgH="7314120" progId="">
                  <p:embed/>
                  <p:pic>
                    <p:nvPicPr>
                      <p:cNvPr id="2" name="Object 1">
                        <a:extLst>
                          <a:ext uri="{FF2B5EF4-FFF2-40B4-BE49-F238E27FC236}">
                            <a16:creationId xmlns:a16="http://schemas.microsoft.com/office/drawing/2014/main" id="{DA4F04BA-84B5-4081-BDD0-C48A791BBEB4}"/>
                          </a:ext>
                        </a:extLst>
                      </p:cNvPr>
                      <p:cNvPicPr/>
                      <p:nvPr/>
                    </p:nvPicPr>
                    <p:blipFill>
                      <a:blip r:embed="rId5"/>
                      <a:stretch>
                        <a:fillRect/>
                      </a:stretch>
                    </p:blipFill>
                    <p:spPr>
                      <a:xfrm>
                        <a:off x="6653212" y="1492741"/>
                        <a:ext cx="4605337" cy="3872517"/>
                      </a:xfrm>
                      <a:prstGeom prst="rect">
                        <a:avLst/>
                      </a:prstGeom>
                    </p:spPr>
                  </p:pic>
                </p:oleObj>
              </mc:Fallback>
            </mc:AlternateContent>
          </a:graphicData>
        </a:graphic>
      </p:graphicFrame>
    </p:spTree>
    <p:extLst>
      <p:ext uri="{BB962C8B-B14F-4D97-AF65-F5344CB8AC3E}">
        <p14:creationId xmlns:p14="http://schemas.microsoft.com/office/powerpoint/2010/main" val="415877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pic>
        <p:nvPicPr>
          <p:cNvPr id="4100" name="Picture 4" descr="2020 Rolls-Royce Wraith Review, Pricing, and Specs">
            <a:extLst>
              <a:ext uri="{FF2B5EF4-FFF2-40B4-BE49-F238E27FC236}">
                <a16:creationId xmlns:a16="http://schemas.microsoft.com/office/drawing/2014/main" id="{CC4D37AC-B14F-4574-955F-529A4ED745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326" y="1852233"/>
            <a:ext cx="6317583" cy="31535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96408CF-F283-45E1-82D8-9BE0B9C93099}"/>
              </a:ext>
            </a:extLst>
          </p:cNvPr>
          <p:cNvCxnSpPr>
            <a:cxnSpLocks/>
          </p:cNvCxnSpPr>
          <p:nvPr/>
        </p:nvCxnSpPr>
        <p:spPr>
          <a:xfrm>
            <a:off x="1593515" y="930442"/>
            <a:ext cx="4309979" cy="496770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0B9141-CD5A-4A5D-8CBD-E8F6EAE8DF3E}"/>
              </a:ext>
            </a:extLst>
          </p:cNvPr>
          <p:cNvCxnSpPr>
            <a:cxnSpLocks/>
          </p:cNvCxnSpPr>
          <p:nvPr/>
        </p:nvCxnSpPr>
        <p:spPr>
          <a:xfrm flipH="1">
            <a:off x="1743074" y="930441"/>
            <a:ext cx="4309979" cy="496770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0515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045520"/>
            <a:ext cx="6165131" cy="4883940"/>
          </a:xfrm>
          <a:prstGeom prst="rect">
            <a:avLst/>
          </a:prstGeom>
        </p:spPr>
      </p:pic>
      <p:sp>
        <p:nvSpPr>
          <p:cNvPr id="3" name="TextBox 2">
            <a:extLst>
              <a:ext uri="{FF2B5EF4-FFF2-40B4-BE49-F238E27FC236}">
                <a16:creationId xmlns:a16="http://schemas.microsoft.com/office/drawing/2014/main" id="{7F7441F4-5D2B-4D35-A040-DE94149CB6FB}"/>
              </a:ext>
            </a:extLst>
          </p:cNvPr>
          <p:cNvSpPr txBox="1"/>
          <p:nvPr/>
        </p:nvSpPr>
        <p:spPr>
          <a:xfrm>
            <a:off x="7325223" y="6187080"/>
            <a:ext cx="4067717" cy="276999"/>
          </a:xfrm>
          <a:prstGeom prst="rect">
            <a:avLst/>
          </a:prstGeom>
          <a:noFill/>
        </p:spPr>
        <p:txBody>
          <a:bodyPr wrap="none" rtlCol="0">
            <a:spAutoFit/>
          </a:bodyPr>
          <a:lstStyle/>
          <a:p>
            <a:pPr algn="r"/>
            <a:r>
              <a:rPr lang="en-US" sz="1200" i="1" dirty="0">
                <a:solidFill>
                  <a:schemeClr val="bg1"/>
                </a:solidFill>
              </a:rPr>
              <a:t>Illinois Institute of Technology</a:t>
            </a:r>
            <a:r>
              <a:rPr lang="en-US" sz="1200" dirty="0">
                <a:solidFill>
                  <a:schemeClr val="bg1"/>
                </a:solidFill>
              </a:rPr>
              <a:t>, Chicago, Illinois (1940s – 1970s)</a:t>
            </a:r>
          </a:p>
        </p:txBody>
      </p:sp>
      <p:pic>
        <p:nvPicPr>
          <p:cNvPr id="4" name="Picture 3">
            <a:extLst>
              <a:ext uri="{FF2B5EF4-FFF2-40B4-BE49-F238E27FC236}">
                <a16:creationId xmlns:a16="http://schemas.microsoft.com/office/drawing/2014/main" id="{2EC571AC-F015-4D0E-862F-9187F1D1D9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67341" y="1472252"/>
            <a:ext cx="5207580" cy="3913495"/>
          </a:xfrm>
          <a:prstGeom prst="rect">
            <a:avLst/>
          </a:prstGeom>
        </p:spPr>
      </p:pic>
    </p:spTree>
    <p:extLst>
      <p:ext uri="{BB962C8B-B14F-4D97-AF65-F5344CB8AC3E}">
        <p14:creationId xmlns:p14="http://schemas.microsoft.com/office/powerpoint/2010/main" val="7799531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7479" y="410418"/>
            <a:ext cx="8657041" cy="5503975"/>
          </a:xfrm>
          <a:prstGeom prst="rect">
            <a:avLst/>
          </a:prstGeom>
        </p:spPr>
      </p:pic>
      <p:sp>
        <p:nvSpPr>
          <p:cNvPr id="3" name="TextBox 2">
            <a:extLst>
              <a:ext uri="{FF2B5EF4-FFF2-40B4-BE49-F238E27FC236}">
                <a16:creationId xmlns:a16="http://schemas.microsoft.com/office/drawing/2014/main" id="{7F7441F4-5D2B-4D35-A040-DE94149CB6FB}"/>
              </a:ext>
            </a:extLst>
          </p:cNvPr>
          <p:cNvSpPr txBox="1"/>
          <p:nvPr/>
        </p:nvSpPr>
        <p:spPr>
          <a:xfrm>
            <a:off x="7325223" y="6187080"/>
            <a:ext cx="4067717" cy="276999"/>
          </a:xfrm>
          <a:prstGeom prst="rect">
            <a:avLst/>
          </a:prstGeom>
          <a:noFill/>
        </p:spPr>
        <p:txBody>
          <a:bodyPr wrap="none" rtlCol="0">
            <a:spAutoFit/>
          </a:bodyPr>
          <a:lstStyle/>
          <a:p>
            <a:pPr algn="r"/>
            <a:r>
              <a:rPr lang="en-US" sz="1200" i="1" dirty="0">
                <a:solidFill>
                  <a:schemeClr val="bg1"/>
                </a:solidFill>
              </a:rPr>
              <a:t>Illinois Institute of Technology</a:t>
            </a:r>
            <a:r>
              <a:rPr lang="en-US" sz="1200" dirty="0">
                <a:solidFill>
                  <a:schemeClr val="bg1"/>
                </a:solidFill>
              </a:rPr>
              <a:t>, Chicago, Illinois (1940s – 1970s)</a:t>
            </a:r>
          </a:p>
        </p:txBody>
      </p:sp>
    </p:spTree>
    <p:extLst>
      <p:ext uri="{BB962C8B-B14F-4D97-AF65-F5344CB8AC3E}">
        <p14:creationId xmlns:p14="http://schemas.microsoft.com/office/powerpoint/2010/main" val="32204713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88637" y="1161224"/>
            <a:ext cx="3577455" cy="2346811"/>
          </a:xfrm>
          <a:prstGeom prst="rect">
            <a:avLst/>
          </a:prstGeom>
        </p:spPr>
      </p:pic>
      <p:sp>
        <p:nvSpPr>
          <p:cNvPr id="3" name="TextBox 2">
            <a:extLst>
              <a:ext uri="{FF2B5EF4-FFF2-40B4-BE49-F238E27FC236}">
                <a16:creationId xmlns:a16="http://schemas.microsoft.com/office/drawing/2014/main" id="{7F7441F4-5D2B-4D35-A040-DE94149CB6FB}"/>
              </a:ext>
            </a:extLst>
          </p:cNvPr>
          <p:cNvSpPr txBox="1"/>
          <p:nvPr/>
        </p:nvSpPr>
        <p:spPr>
          <a:xfrm>
            <a:off x="7325223" y="6187080"/>
            <a:ext cx="4067717" cy="276999"/>
          </a:xfrm>
          <a:prstGeom prst="rect">
            <a:avLst/>
          </a:prstGeom>
          <a:noFill/>
        </p:spPr>
        <p:txBody>
          <a:bodyPr wrap="none" rtlCol="0">
            <a:spAutoFit/>
          </a:bodyPr>
          <a:lstStyle/>
          <a:p>
            <a:pPr algn="r"/>
            <a:r>
              <a:rPr lang="en-US" sz="1200" i="1" dirty="0"/>
              <a:t>Illinois Institute of Technology</a:t>
            </a:r>
            <a:r>
              <a:rPr lang="en-US" sz="1200" dirty="0"/>
              <a:t>, Chicago, Illinois (1940s – 1970s)</a:t>
            </a:r>
          </a:p>
        </p:txBody>
      </p:sp>
      <p:pic>
        <p:nvPicPr>
          <p:cNvPr id="4" name="Picture 3">
            <a:extLst>
              <a:ext uri="{FF2B5EF4-FFF2-40B4-BE49-F238E27FC236}">
                <a16:creationId xmlns:a16="http://schemas.microsoft.com/office/drawing/2014/main" id="{5CCB783D-7E13-4F12-AECB-73721A915CF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9092" y="1059764"/>
            <a:ext cx="7897452" cy="4738471"/>
          </a:xfrm>
          <a:prstGeom prst="rect">
            <a:avLst/>
          </a:prstGeom>
        </p:spPr>
      </p:pic>
    </p:spTree>
    <p:extLst>
      <p:ext uri="{BB962C8B-B14F-4D97-AF65-F5344CB8AC3E}">
        <p14:creationId xmlns:p14="http://schemas.microsoft.com/office/powerpoint/2010/main" val="2639631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A6274-4AA8-4835-B638-E90396F76F32}"/>
              </a:ext>
            </a:extLst>
          </p:cNvPr>
          <p:cNvSpPr txBox="1"/>
          <p:nvPr/>
        </p:nvSpPr>
        <p:spPr>
          <a:xfrm>
            <a:off x="7878259" y="6187080"/>
            <a:ext cx="3514681" cy="276999"/>
          </a:xfrm>
          <a:prstGeom prst="rect">
            <a:avLst/>
          </a:prstGeom>
          <a:noFill/>
        </p:spPr>
        <p:txBody>
          <a:bodyPr wrap="none" rtlCol="0">
            <a:spAutoFit/>
          </a:bodyPr>
          <a:lstStyle/>
          <a:p>
            <a:pPr algn="r"/>
            <a:r>
              <a:rPr lang="en-US" sz="1200" i="1" dirty="0">
                <a:solidFill>
                  <a:schemeClr val="bg1"/>
                </a:solidFill>
              </a:rPr>
              <a:t>Illinois Institute of Technology</a:t>
            </a:r>
            <a:r>
              <a:rPr lang="en-US" sz="1200" dirty="0">
                <a:solidFill>
                  <a:schemeClr val="bg1"/>
                </a:solidFill>
              </a:rPr>
              <a:t>, Chicago, Illinois (1956)</a:t>
            </a:r>
          </a:p>
        </p:txBody>
      </p:sp>
      <p:sp>
        <p:nvSpPr>
          <p:cNvPr id="2" name="TextBox 1">
            <a:extLst>
              <a:ext uri="{FF2B5EF4-FFF2-40B4-BE49-F238E27FC236}">
                <a16:creationId xmlns:a16="http://schemas.microsoft.com/office/drawing/2014/main" id="{3ECE37E2-9B39-483C-9DC8-E797886D4A7F}"/>
              </a:ext>
            </a:extLst>
          </p:cNvPr>
          <p:cNvSpPr txBox="1"/>
          <p:nvPr/>
        </p:nvSpPr>
        <p:spPr>
          <a:xfrm>
            <a:off x="1310326" y="1659118"/>
            <a:ext cx="4935967" cy="3693319"/>
          </a:xfrm>
          <a:prstGeom prst="rect">
            <a:avLst/>
          </a:prstGeom>
          <a:noFill/>
        </p:spPr>
        <p:txBody>
          <a:bodyPr wrap="none" rtlCol="0">
            <a:spAutoFit/>
          </a:bodyPr>
          <a:lstStyle/>
          <a:p>
            <a:r>
              <a:rPr lang="en-US" dirty="0">
                <a:solidFill>
                  <a:schemeClr val="bg1"/>
                </a:solidFill>
              </a:rPr>
              <a:t>Minerals and Metals Research Building (1943, 58)</a:t>
            </a:r>
          </a:p>
          <a:p>
            <a:r>
              <a:rPr lang="en-US" dirty="0">
                <a:solidFill>
                  <a:schemeClr val="bg1"/>
                </a:solidFill>
              </a:rPr>
              <a:t>Engineering Research Building (1945)</a:t>
            </a:r>
          </a:p>
          <a:p>
            <a:r>
              <a:rPr lang="en-US" dirty="0">
                <a:solidFill>
                  <a:schemeClr val="bg1"/>
                </a:solidFill>
              </a:rPr>
              <a:t>Alumni Memorial Hall (1946)</a:t>
            </a:r>
          </a:p>
          <a:p>
            <a:r>
              <a:rPr lang="en-US" dirty="0" err="1">
                <a:solidFill>
                  <a:schemeClr val="bg1"/>
                </a:solidFill>
              </a:rPr>
              <a:t>Wishnick</a:t>
            </a:r>
            <a:r>
              <a:rPr lang="en-US" dirty="0">
                <a:solidFill>
                  <a:schemeClr val="bg1"/>
                </a:solidFill>
              </a:rPr>
              <a:t> Hall (1946)</a:t>
            </a:r>
          </a:p>
          <a:p>
            <a:r>
              <a:rPr lang="en-US" dirty="0" err="1">
                <a:solidFill>
                  <a:schemeClr val="bg1"/>
                </a:solidFill>
              </a:rPr>
              <a:t>Persletin</a:t>
            </a:r>
            <a:r>
              <a:rPr lang="en-US" dirty="0">
                <a:solidFill>
                  <a:schemeClr val="bg1"/>
                </a:solidFill>
              </a:rPr>
              <a:t> Hall (1947)</a:t>
            </a:r>
          </a:p>
          <a:p>
            <a:r>
              <a:rPr lang="en-US" dirty="0">
                <a:solidFill>
                  <a:schemeClr val="bg1"/>
                </a:solidFill>
              </a:rPr>
              <a:t>Heating Plant (1949)</a:t>
            </a:r>
          </a:p>
          <a:p>
            <a:r>
              <a:rPr lang="en-US" dirty="0">
                <a:solidFill>
                  <a:schemeClr val="bg1"/>
                </a:solidFill>
              </a:rPr>
              <a:t>Institute of Gas Technology Complex (1949, 55)</a:t>
            </a:r>
          </a:p>
          <a:p>
            <a:r>
              <a:rPr lang="en-US" dirty="0">
                <a:solidFill>
                  <a:schemeClr val="bg1"/>
                </a:solidFill>
              </a:rPr>
              <a:t>American Association of Railroads Complex (1955)</a:t>
            </a:r>
          </a:p>
          <a:p>
            <a:r>
              <a:rPr lang="en-US" dirty="0" err="1">
                <a:solidFill>
                  <a:schemeClr val="bg1"/>
                </a:solidFill>
              </a:rPr>
              <a:t>Carr</a:t>
            </a:r>
            <a:r>
              <a:rPr lang="en-US" dirty="0">
                <a:solidFill>
                  <a:schemeClr val="bg1"/>
                </a:solidFill>
              </a:rPr>
              <a:t> Memorial Chapel (1952)</a:t>
            </a:r>
          </a:p>
          <a:p>
            <a:r>
              <a:rPr lang="en-US" dirty="0">
                <a:solidFill>
                  <a:schemeClr val="bg1"/>
                </a:solidFill>
              </a:rPr>
              <a:t>Commons Building (1954)</a:t>
            </a:r>
          </a:p>
          <a:p>
            <a:r>
              <a:rPr lang="en-US" dirty="0">
                <a:solidFill>
                  <a:schemeClr val="bg1"/>
                </a:solidFill>
              </a:rPr>
              <a:t>Baily, Carman, Cunningham Halls (1953 – 55)</a:t>
            </a:r>
          </a:p>
          <a:p>
            <a:r>
              <a:rPr lang="en-US" dirty="0">
                <a:solidFill>
                  <a:schemeClr val="bg1"/>
                </a:solidFill>
              </a:rPr>
              <a:t>SR Crown Hall (1956)</a:t>
            </a:r>
          </a:p>
          <a:p>
            <a:r>
              <a:rPr lang="en-US" dirty="0">
                <a:solidFill>
                  <a:schemeClr val="bg1"/>
                </a:solidFill>
              </a:rPr>
              <a:t>Siegel Hall (1957)</a:t>
            </a:r>
          </a:p>
        </p:txBody>
      </p:sp>
      <p:sp>
        <p:nvSpPr>
          <p:cNvPr id="8" name="TextBox 7">
            <a:extLst>
              <a:ext uri="{FF2B5EF4-FFF2-40B4-BE49-F238E27FC236}">
                <a16:creationId xmlns:a16="http://schemas.microsoft.com/office/drawing/2014/main" id="{BA290493-D290-4577-AAD1-51DFAF864C38}"/>
              </a:ext>
            </a:extLst>
          </p:cNvPr>
          <p:cNvSpPr txBox="1"/>
          <p:nvPr/>
        </p:nvSpPr>
        <p:spPr>
          <a:xfrm>
            <a:off x="1310326" y="1136231"/>
            <a:ext cx="2981650" cy="400110"/>
          </a:xfrm>
          <a:prstGeom prst="rect">
            <a:avLst/>
          </a:prstGeom>
          <a:noFill/>
        </p:spPr>
        <p:txBody>
          <a:bodyPr wrap="none" rtlCol="0">
            <a:spAutoFit/>
          </a:bodyPr>
          <a:lstStyle/>
          <a:p>
            <a:r>
              <a:rPr lang="en-US" sz="2000" b="1" dirty="0">
                <a:solidFill>
                  <a:schemeClr val="bg1"/>
                </a:solidFill>
              </a:rPr>
              <a:t>Ludwig </a:t>
            </a:r>
            <a:r>
              <a:rPr lang="en-US" sz="2000" b="1" dirty="0" err="1">
                <a:solidFill>
                  <a:schemeClr val="bg1"/>
                </a:solidFill>
              </a:rPr>
              <a:t>Mies</a:t>
            </a:r>
            <a:r>
              <a:rPr lang="en-US" sz="2000" b="1" dirty="0">
                <a:solidFill>
                  <a:schemeClr val="bg1"/>
                </a:solidFill>
              </a:rPr>
              <a:t> van der </a:t>
            </a:r>
            <a:r>
              <a:rPr lang="en-US" sz="2000" b="1" dirty="0" err="1">
                <a:solidFill>
                  <a:schemeClr val="bg1"/>
                </a:solidFill>
              </a:rPr>
              <a:t>Rohe</a:t>
            </a:r>
            <a:endParaRPr lang="en-US" sz="2000" b="1" dirty="0">
              <a:solidFill>
                <a:schemeClr val="bg1"/>
              </a:solidFill>
            </a:endParaRPr>
          </a:p>
        </p:txBody>
      </p:sp>
      <p:sp>
        <p:nvSpPr>
          <p:cNvPr id="9" name="TextBox 8">
            <a:extLst>
              <a:ext uri="{FF2B5EF4-FFF2-40B4-BE49-F238E27FC236}">
                <a16:creationId xmlns:a16="http://schemas.microsoft.com/office/drawing/2014/main" id="{6159E291-D9C3-4C40-951B-592106E72F8B}"/>
              </a:ext>
            </a:extLst>
          </p:cNvPr>
          <p:cNvSpPr txBox="1"/>
          <p:nvPr/>
        </p:nvSpPr>
        <p:spPr>
          <a:xfrm>
            <a:off x="6997991" y="1136231"/>
            <a:ext cx="3316229" cy="400110"/>
          </a:xfrm>
          <a:prstGeom prst="rect">
            <a:avLst/>
          </a:prstGeom>
          <a:noFill/>
        </p:spPr>
        <p:txBody>
          <a:bodyPr wrap="none" rtlCol="0">
            <a:spAutoFit/>
          </a:bodyPr>
          <a:lstStyle/>
          <a:p>
            <a:r>
              <a:rPr lang="en-US" sz="2000" b="1" dirty="0">
                <a:solidFill>
                  <a:schemeClr val="bg1"/>
                </a:solidFill>
              </a:rPr>
              <a:t>Skidmore, Owing, and Merrill</a:t>
            </a:r>
          </a:p>
        </p:txBody>
      </p:sp>
      <p:sp>
        <p:nvSpPr>
          <p:cNvPr id="10" name="TextBox 9">
            <a:extLst>
              <a:ext uri="{FF2B5EF4-FFF2-40B4-BE49-F238E27FC236}">
                <a16:creationId xmlns:a16="http://schemas.microsoft.com/office/drawing/2014/main" id="{05E8A742-6CE7-4528-A0FF-E3B07BF5E03E}"/>
              </a:ext>
            </a:extLst>
          </p:cNvPr>
          <p:cNvSpPr txBox="1"/>
          <p:nvPr/>
        </p:nvSpPr>
        <p:spPr>
          <a:xfrm>
            <a:off x="6997991" y="1654906"/>
            <a:ext cx="3063596" cy="1200329"/>
          </a:xfrm>
          <a:prstGeom prst="rect">
            <a:avLst/>
          </a:prstGeom>
          <a:noFill/>
        </p:spPr>
        <p:txBody>
          <a:bodyPr wrap="none" rtlCol="0">
            <a:spAutoFit/>
          </a:bodyPr>
          <a:lstStyle/>
          <a:p>
            <a:r>
              <a:rPr lang="en-US" i="1" dirty="0">
                <a:solidFill>
                  <a:schemeClr val="bg1"/>
                </a:solidFill>
              </a:rPr>
              <a:t>[Walter Netsch]</a:t>
            </a:r>
          </a:p>
          <a:p>
            <a:endParaRPr lang="en-US" i="1" dirty="0">
              <a:solidFill>
                <a:schemeClr val="bg1"/>
              </a:solidFill>
            </a:endParaRPr>
          </a:p>
          <a:p>
            <a:r>
              <a:rPr lang="en-US" dirty="0">
                <a:solidFill>
                  <a:schemeClr val="bg1"/>
                </a:solidFill>
              </a:rPr>
              <a:t>Paul V. Galvin Library (1962)</a:t>
            </a:r>
          </a:p>
          <a:p>
            <a:r>
              <a:rPr lang="en-US" dirty="0" err="1">
                <a:solidFill>
                  <a:schemeClr val="bg1"/>
                </a:solidFill>
              </a:rPr>
              <a:t>Gover</a:t>
            </a:r>
            <a:r>
              <a:rPr lang="en-US" dirty="0">
                <a:solidFill>
                  <a:schemeClr val="bg1"/>
                </a:solidFill>
              </a:rPr>
              <a:t> M. Hermann Hall (1962)</a:t>
            </a:r>
          </a:p>
        </p:txBody>
      </p:sp>
      <p:sp>
        <p:nvSpPr>
          <p:cNvPr id="11" name="TextBox 10">
            <a:extLst>
              <a:ext uri="{FF2B5EF4-FFF2-40B4-BE49-F238E27FC236}">
                <a16:creationId xmlns:a16="http://schemas.microsoft.com/office/drawing/2014/main" id="{90490E61-47E0-4FBD-BFD5-1E8175440BB1}"/>
              </a:ext>
            </a:extLst>
          </p:cNvPr>
          <p:cNvSpPr txBox="1"/>
          <p:nvPr/>
        </p:nvSpPr>
        <p:spPr>
          <a:xfrm>
            <a:off x="6984044" y="3280826"/>
            <a:ext cx="4278222" cy="1754326"/>
          </a:xfrm>
          <a:prstGeom prst="rect">
            <a:avLst/>
          </a:prstGeom>
          <a:noFill/>
        </p:spPr>
        <p:txBody>
          <a:bodyPr wrap="none" rtlCol="0">
            <a:spAutoFit/>
          </a:bodyPr>
          <a:lstStyle/>
          <a:p>
            <a:r>
              <a:rPr lang="en-US" i="1" dirty="0">
                <a:solidFill>
                  <a:schemeClr val="bg1"/>
                </a:solidFill>
              </a:rPr>
              <a:t>[Myron Goldsmith]</a:t>
            </a:r>
          </a:p>
          <a:p>
            <a:endParaRPr lang="en-US" i="1" dirty="0">
              <a:solidFill>
                <a:schemeClr val="bg1"/>
              </a:solidFill>
            </a:endParaRPr>
          </a:p>
          <a:p>
            <a:r>
              <a:rPr lang="en-US" dirty="0">
                <a:solidFill>
                  <a:schemeClr val="bg1"/>
                </a:solidFill>
              </a:rPr>
              <a:t>Keating Hall (1966)</a:t>
            </a:r>
          </a:p>
          <a:p>
            <a:r>
              <a:rPr lang="en-US" dirty="0">
                <a:solidFill>
                  <a:schemeClr val="bg1"/>
                </a:solidFill>
              </a:rPr>
              <a:t>John T. </a:t>
            </a:r>
            <a:r>
              <a:rPr lang="en-US" dirty="0" err="1">
                <a:solidFill>
                  <a:schemeClr val="bg1"/>
                </a:solidFill>
              </a:rPr>
              <a:t>Rettaliata</a:t>
            </a:r>
            <a:r>
              <a:rPr lang="en-US" dirty="0">
                <a:solidFill>
                  <a:schemeClr val="bg1"/>
                </a:solidFill>
              </a:rPr>
              <a:t> Engineering Center (1968)</a:t>
            </a:r>
          </a:p>
          <a:p>
            <a:r>
              <a:rPr lang="en-US" dirty="0">
                <a:solidFill>
                  <a:schemeClr val="bg1"/>
                </a:solidFill>
              </a:rPr>
              <a:t>Robert A. Pritzker Science Center (1969)</a:t>
            </a:r>
          </a:p>
          <a:p>
            <a:r>
              <a:rPr lang="en-US" dirty="0">
                <a:solidFill>
                  <a:schemeClr val="bg1"/>
                </a:solidFill>
              </a:rPr>
              <a:t>Stuart Building (1971)</a:t>
            </a:r>
          </a:p>
        </p:txBody>
      </p:sp>
    </p:spTree>
    <p:extLst>
      <p:ext uri="{BB962C8B-B14F-4D97-AF65-F5344CB8AC3E}">
        <p14:creationId xmlns:p14="http://schemas.microsoft.com/office/powerpoint/2010/main" val="10125878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A6274-4AA8-4835-B638-E90396F76F32}"/>
              </a:ext>
            </a:extLst>
          </p:cNvPr>
          <p:cNvSpPr txBox="1"/>
          <p:nvPr/>
        </p:nvSpPr>
        <p:spPr>
          <a:xfrm>
            <a:off x="8482848" y="6187080"/>
            <a:ext cx="2910092" cy="276999"/>
          </a:xfrm>
          <a:prstGeom prst="rect">
            <a:avLst/>
          </a:prstGeom>
          <a:noFill/>
        </p:spPr>
        <p:txBody>
          <a:bodyPr wrap="none" rtlCol="0">
            <a:spAutoFit/>
          </a:bodyPr>
          <a:lstStyle/>
          <a:p>
            <a:pPr algn="r"/>
            <a:r>
              <a:rPr lang="en-US" sz="1200" dirty="0">
                <a:solidFill>
                  <a:schemeClr val="bg1"/>
                </a:solidFill>
              </a:rPr>
              <a:t>Walter Netsch, </a:t>
            </a:r>
            <a:r>
              <a:rPr lang="en-US" sz="1200" i="1" dirty="0">
                <a:solidFill>
                  <a:schemeClr val="bg1"/>
                </a:solidFill>
              </a:rPr>
              <a:t>Grover Hermann Hall </a:t>
            </a:r>
            <a:r>
              <a:rPr lang="en-US" sz="1200" dirty="0">
                <a:solidFill>
                  <a:schemeClr val="bg1"/>
                </a:solidFill>
              </a:rPr>
              <a:t>(1962)</a:t>
            </a:r>
          </a:p>
        </p:txBody>
      </p:sp>
      <p:pic>
        <p:nvPicPr>
          <p:cNvPr id="5" name="Picture 4">
            <a:extLst>
              <a:ext uri="{FF2B5EF4-FFF2-40B4-BE49-F238E27FC236}">
                <a16:creationId xmlns:a16="http://schemas.microsoft.com/office/drawing/2014/main" id="{026824FF-605A-410D-BFE6-B166EABCCF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6388" y="1621608"/>
            <a:ext cx="6025614" cy="3382295"/>
          </a:xfrm>
          <a:prstGeom prst="rect">
            <a:avLst/>
          </a:prstGeom>
        </p:spPr>
      </p:pic>
      <p:pic>
        <p:nvPicPr>
          <p:cNvPr id="12" name="Picture 11">
            <a:extLst>
              <a:ext uri="{FF2B5EF4-FFF2-40B4-BE49-F238E27FC236}">
                <a16:creationId xmlns:a16="http://schemas.microsoft.com/office/drawing/2014/main" id="{BD193600-CB61-4977-8F07-BFE6C793CD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1609"/>
            <a:ext cx="6025614" cy="3382294"/>
          </a:xfrm>
          <a:prstGeom prst="rect">
            <a:avLst/>
          </a:prstGeom>
        </p:spPr>
      </p:pic>
      <p:sp>
        <p:nvSpPr>
          <p:cNvPr id="13" name="TextBox 12">
            <a:extLst>
              <a:ext uri="{FF2B5EF4-FFF2-40B4-BE49-F238E27FC236}">
                <a16:creationId xmlns:a16="http://schemas.microsoft.com/office/drawing/2014/main" id="{780F0EE0-F753-4669-81B9-D09AC32FF31C}"/>
              </a:ext>
            </a:extLst>
          </p:cNvPr>
          <p:cNvSpPr txBox="1"/>
          <p:nvPr/>
        </p:nvSpPr>
        <p:spPr>
          <a:xfrm>
            <a:off x="799061" y="6187080"/>
            <a:ext cx="3007105" cy="276999"/>
          </a:xfrm>
          <a:prstGeom prst="rect">
            <a:avLst/>
          </a:prstGeom>
          <a:noFill/>
        </p:spPr>
        <p:txBody>
          <a:bodyPr wrap="none" rtlCol="0">
            <a:spAutoFit/>
          </a:bodyPr>
          <a:lstStyle/>
          <a:p>
            <a:r>
              <a:rPr lang="en-US" sz="1200" dirty="0" err="1">
                <a:solidFill>
                  <a:schemeClr val="bg1"/>
                </a:solidFill>
              </a:rPr>
              <a:t>Ludwis</a:t>
            </a:r>
            <a:r>
              <a:rPr lang="en-US" sz="1200" dirty="0">
                <a:solidFill>
                  <a:schemeClr val="bg1"/>
                </a:solidFill>
              </a:rPr>
              <a:t> </a:t>
            </a:r>
            <a:r>
              <a:rPr lang="en-US" sz="1200" dirty="0" err="1">
                <a:solidFill>
                  <a:schemeClr val="bg1"/>
                </a:solidFill>
              </a:rPr>
              <a:t>Mies</a:t>
            </a:r>
            <a:r>
              <a:rPr lang="en-US" sz="1200" dirty="0">
                <a:solidFill>
                  <a:schemeClr val="bg1"/>
                </a:solidFill>
              </a:rPr>
              <a:t> van der </a:t>
            </a:r>
            <a:r>
              <a:rPr lang="en-US" sz="1200" dirty="0" err="1">
                <a:solidFill>
                  <a:schemeClr val="bg1"/>
                </a:solidFill>
              </a:rPr>
              <a:t>Rohe</a:t>
            </a:r>
            <a:r>
              <a:rPr lang="en-US" sz="1200" dirty="0">
                <a:solidFill>
                  <a:schemeClr val="bg1"/>
                </a:solidFill>
              </a:rPr>
              <a:t>, </a:t>
            </a:r>
            <a:r>
              <a:rPr lang="en-US" sz="1200" i="1" dirty="0">
                <a:solidFill>
                  <a:schemeClr val="bg1"/>
                </a:solidFill>
              </a:rPr>
              <a:t>Crown Hall </a:t>
            </a:r>
            <a:r>
              <a:rPr lang="en-US" sz="1200" dirty="0">
                <a:solidFill>
                  <a:schemeClr val="bg1"/>
                </a:solidFill>
              </a:rPr>
              <a:t>(1956)</a:t>
            </a:r>
          </a:p>
        </p:txBody>
      </p:sp>
    </p:spTree>
    <p:extLst>
      <p:ext uri="{BB962C8B-B14F-4D97-AF65-F5344CB8AC3E}">
        <p14:creationId xmlns:p14="http://schemas.microsoft.com/office/powerpoint/2010/main" val="31039076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999" y="667732"/>
            <a:ext cx="10668002" cy="5334000"/>
          </a:xfrm>
          <a:prstGeom prst="rect">
            <a:avLst/>
          </a:prstGeom>
        </p:spPr>
      </p:pic>
      <p:sp>
        <p:nvSpPr>
          <p:cNvPr id="3" name="TextBox 2">
            <a:extLst>
              <a:ext uri="{FF2B5EF4-FFF2-40B4-BE49-F238E27FC236}">
                <a16:creationId xmlns:a16="http://schemas.microsoft.com/office/drawing/2014/main" id="{F87A6274-4AA8-4835-B638-E90396F76F32}"/>
              </a:ext>
            </a:extLst>
          </p:cNvPr>
          <p:cNvSpPr txBox="1"/>
          <p:nvPr/>
        </p:nvSpPr>
        <p:spPr>
          <a:xfrm>
            <a:off x="7878259" y="6187080"/>
            <a:ext cx="3514681" cy="276999"/>
          </a:xfrm>
          <a:prstGeom prst="rect">
            <a:avLst/>
          </a:prstGeom>
          <a:noFill/>
        </p:spPr>
        <p:txBody>
          <a:bodyPr wrap="none" rtlCol="0">
            <a:spAutoFit/>
          </a:bodyPr>
          <a:lstStyle/>
          <a:p>
            <a:pPr algn="r"/>
            <a:r>
              <a:rPr lang="en-US" sz="1200" i="1" dirty="0">
                <a:solidFill>
                  <a:schemeClr val="bg1"/>
                </a:solidFill>
              </a:rPr>
              <a:t>Illinois Institute of Technology</a:t>
            </a:r>
            <a:r>
              <a:rPr lang="en-US" sz="1200" dirty="0">
                <a:solidFill>
                  <a:schemeClr val="bg1"/>
                </a:solidFill>
              </a:rPr>
              <a:t>, Chicago, Illinois (1956)</a:t>
            </a:r>
          </a:p>
        </p:txBody>
      </p:sp>
    </p:spTree>
    <p:extLst>
      <p:ext uri="{BB962C8B-B14F-4D97-AF65-F5344CB8AC3E}">
        <p14:creationId xmlns:p14="http://schemas.microsoft.com/office/powerpoint/2010/main" val="4163975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9072"/>
          </a:xfrm>
          <a:prstGeom prst="rect">
            <a:avLst/>
          </a:prstGeom>
        </p:spPr>
      </p:pic>
      <p:sp>
        <p:nvSpPr>
          <p:cNvPr id="3" name="TextBox 2">
            <a:extLst>
              <a:ext uri="{FF2B5EF4-FFF2-40B4-BE49-F238E27FC236}">
                <a16:creationId xmlns:a16="http://schemas.microsoft.com/office/drawing/2014/main" id="{56BEA92A-0262-43D3-A941-E7E9F4EAB918}"/>
              </a:ext>
            </a:extLst>
          </p:cNvPr>
          <p:cNvSpPr txBox="1"/>
          <p:nvPr/>
        </p:nvSpPr>
        <p:spPr>
          <a:xfrm>
            <a:off x="8385835" y="6187080"/>
            <a:ext cx="3007105" cy="276999"/>
          </a:xfrm>
          <a:prstGeom prst="rect">
            <a:avLst/>
          </a:prstGeom>
          <a:noFill/>
        </p:spPr>
        <p:txBody>
          <a:bodyPr wrap="none" rtlCol="0">
            <a:spAutoFit/>
          </a:bodyPr>
          <a:lstStyle/>
          <a:p>
            <a:pPr algn="r"/>
            <a:r>
              <a:rPr lang="en-US" sz="1200" dirty="0">
                <a:solidFill>
                  <a:schemeClr val="bg1"/>
                </a:solidFill>
              </a:rPr>
              <a:t>Ludwig </a:t>
            </a:r>
            <a:r>
              <a:rPr lang="en-US" sz="1200" dirty="0" err="1">
                <a:solidFill>
                  <a:schemeClr val="bg1"/>
                </a:solidFill>
              </a:rPr>
              <a:t>Mies</a:t>
            </a:r>
            <a:r>
              <a:rPr lang="en-US" sz="1200" dirty="0">
                <a:solidFill>
                  <a:schemeClr val="bg1"/>
                </a:solidFill>
              </a:rPr>
              <a:t> van der </a:t>
            </a:r>
            <a:r>
              <a:rPr lang="en-US" sz="1200" dirty="0" err="1">
                <a:solidFill>
                  <a:schemeClr val="bg1"/>
                </a:solidFill>
              </a:rPr>
              <a:t>Rohe</a:t>
            </a:r>
            <a:r>
              <a:rPr lang="en-US" sz="1200" dirty="0">
                <a:solidFill>
                  <a:schemeClr val="bg1"/>
                </a:solidFill>
              </a:rPr>
              <a:t>, </a:t>
            </a:r>
            <a:r>
              <a:rPr lang="en-US" sz="1200" i="1" dirty="0">
                <a:solidFill>
                  <a:schemeClr val="bg1"/>
                </a:solidFill>
              </a:rPr>
              <a:t>Crown Hall </a:t>
            </a:r>
            <a:r>
              <a:rPr lang="en-US" sz="1200" dirty="0">
                <a:solidFill>
                  <a:schemeClr val="bg1"/>
                </a:solidFill>
              </a:rPr>
              <a:t>(1956)</a:t>
            </a:r>
          </a:p>
        </p:txBody>
      </p:sp>
    </p:spTree>
    <p:extLst>
      <p:ext uri="{BB962C8B-B14F-4D97-AF65-F5344CB8AC3E}">
        <p14:creationId xmlns:p14="http://schemas.microsoft.com/office/powerpoint/2010/main" val="19437610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FD7E3ED-6AA4-47EA-9FBE-10C491697B28}"/>
              </a:ext>
            </a:extLst>
          </p:cNvPr>
          <p:cNvSpPr txBox="1"/>
          <p:nvPr/>
        </p:nvSpPr>
        <p:spPr>
          <a:xfrm>
            <a:off x="8385835" y="6187080"/>
            <a:ext cx="3007105" cy="276999"/>
          </a:xfrm>
          <a:prstGeom prst="rect">
            <a:avLst/>
          </a:prstGeom>
          <a:noFill/>
        </p:spPr>
        <p:txBody>
          <a:bodyPr wrap="none" rtlCol="0">
            <a:spAutoFit/>
          </a:bodyPr>
          <a:lstStyle/>
          <a:p>
            <a:pPr algn="r"/>
            <a:r>
              <a:rPr lang="en-US" sz="1200" dirty="0">
                <a:solidFill>
                  <a:schemeClr val="bg1"/>
                </a:solidFill>
              </a:rPr>
              <a:t>Ludwig </a:t>
            </a:r>
            <a:r>
              <a:rPr lang="en-US" sz="1200" dirty="0" err="1">
                <a:solidFill>
                  <a:schemeClr val="bg1"/>
                </a:solidFill>
              </a:rPr>
              <a:t>Mies</a:t>
            </a:r>
            <a:r>
              <a:rPr lang="en-US" sz="1200" dirty="0">
                <a:solidFill>
                  <a:schemeClr val="bg1"/>
                </a:solidFill>
              </a:rPr>
              <a:t> van der </a:t>
            </a:r>
            <a:r>
              <a:rPr lang="en-US" sz="1200" dirty="0" err="1">
                <a:solidFill>
                  <a:schemeClr val="bg1"/>
                </a:solidFill>
              </a:rPr>
              <a:t>Rohe</a:t>
            </a:r>
            <a:r>
              <a:rPr lang="en-US" sz="1200" dirty="0">
                <a:solidFill>
                  <a:schemeClr val="bg1"/>
                </a:solidFill>
              </a:rPr>
              <a:t>, </a:t>
            </a:r>
            <a:r>
              <a:rPr lang="en-US" sz="1200" i="1" dirty="0">
                <a:solidFill>
                  <a:schemeClr val="bg1"/>
                </a:solidFill>
              </a:rPr>
              <a:t>Crown Hall </a:t>
            </a:r>
            <a:r>
              <a:rPr lang="en-US" sz="1200" dirty="0">
                <a:solidFill>
                  <a:schemeClr val="bg1"/>
                </a:solidFill>
              </a:rPr>
              <a:t>(1956)</a:t>
            </a:r>
          </a:p>
        </p:txBody>
      </p:sp>
    </p:spTree>
    <p:extLst>
      <p:ext uri="{BB962C8B-B14F-4D97-AF65-F5344CB8AC3E}">
        <p14:creationId xmlns:p14="http://schemas.microsoft.com/office/powerpoint/2010/main" val="41294868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A771EC1-F698-4E09-8C42-6361917C307E}"/>
              </a:ext>
            </a:extLst>
          </p:cNvPr>
          <p:cNvSpPr txBox="1"/>
          <p:nvPr/>
        </p:nvSpPr>
        <p:spPr>
          <a:xfrm>
            <a:off x="8385835" y="6187080"/>
            <a:ext cx="3007105" cy="276999"/>
          </a:xfrm>
          <a:prstGeom prst="rect">
            <a:avLst/>
          </a:prstGeom>
          <a:noFill/>
        </p:spPr>
        <p:txBody>
          <a:bodyPr wrap="none" rtlCol="0">
            <a:spAutoFit/>
          </a:bodyPr>
          <a:lstStyle/>
          <a:p>
            <a:pPr algn="r"/>
            <a:r>
              <a:rPr lang="en-US" sz="1200" dirty="0">
                <a:solidFill>
                  <a:schemeClr val="bg1"/>
                </a:solidFill>
              </a:rPr>
              <a:t>Ludwig </a:t>
            </a:r>
            <a:r>
              <a:rPr lang="en-US" sz="1200" dirty="0" err="1">
                <a:solidFill>
                  <a:schemeClr val="bg1"/>
                </a:solidFill>
              </a:rPr>
              <a:t>Mies</a:t>
            </a:r>
            <a:r>
              <a:rPr lang="en-US" sz="1200" dirty="0">
                <a:solidFill>
                  <a:schemeClr val="bg1"/>
                </a:solidFill>
              </a:rPr>
              <a:t> van der </a:t>
            </a:r>
            <a:r>
              <a:rPr lang="en-US" sz="1200" dirty="0" err="1">
                <a:solidFill>
                  <a:schemeClr val="bg1"/>
                </a:solidFill>
              </a:rPr>
              <a:t>Rohe</a:t>
            </a:r>
            <a:r>
              <a:rPr lang="en-US" sz="1200" dirty="0">
                <a:solidFill>
                  <a:schemeClr val="bg1"/>
                </a:solidFill>
              </a:rPr>
              <a:t>, </a:t>
            </a:r>
            <a:r>
              <a:rPr lang="en-US" sz="1200" i="1" dirty="0">
                <a:solidFill>
                  <a:schemeClr val="bg1"/>
                </a:solidFill>
              </a:rPr>
              <a:t>Crown Hall </a:t>
            </a:r>
            <a:r>
              <a:rPr lang="en-US" sz="1200" dirty="0">
                <a:solidFill>
                  <a:schemeClr val="bg1"/>
                </a:solidFill>
              </a:rPr>
              <a:t>(1956)</a:t>
            </a:r>
          </a:p>
        </p:txBody>
      </p:sp>
    </p:spTree>
    <p:extLst>
      <p:ext uri="{BB962C8B-B14F-4D97-AF65-F5344CB8AC3E}">
        <p14:creationId xmlns:p14="http://schemas.microsoft.com/office/powerpoint/2010/main" val="37724283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057" y="327928"/>
            <a:ext cx="5015086" cy="6202143"/>
          </a:xfrm>
          <a:prstGeom prst="rect">
            <a:avLst/>
          </a:prstGeom>
        </p:spPr>
      </p:pic>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89546" y="1152523"/>
            <a:ext cx="4308808" cy="4552952"/>
          </a:xfrm>
          <a:prstGeom prst="rect">
            <a:avLst/>
          </a:prstGeom>
        </p:spPr>
      </p:pic>
      <p:sp>
        <p:nvSpPr>
          <p:cNvPr id="4" name="TextBox 3">
            <a:extLst>
              <a:ext uri="{FF2B5EF4-FFF2-40B4-BE49-F238E27FC236}">
                <a16:creationId xmlns:a16="http://schemas.microsoft.com/office/drawing/2014/main" id="{E058201A-0720-40CC-9314-D6A760FB5AA8}"/>
              </a:ext>
            </a:extLst>
          </p:cNvPr>
          <p:cNvSpPr txBox="1"/>
          <p:nvPr/>
        </p:nvSpPr>
        <p:spPr>
          <a:xfrm>
            <a:off x="7864923" y="6187080"/>
            <a:ext cx="3528017" cy="461665"/>
          </a:xfrm>
          <a:prstGeom prst="rect">
            <a:avLst/>
          </a:prstGeom>
          <a:noFill/>
        </p:spPr>
        <p:txBody>
          <a:bodyPr wrap="none" rtlCol="0">
            <a:spAutoFit/>
          </a:bodyPr>
          <a:lstStyle/>
          <a:p>
            <a:pPr algn="r"/>
            <a:r>
              <a:rPr lang="en-US" sz="1200" i="1" dirty="0">
                <a:solidFill>
                  <a:schemeClr val="bg1"/>
                </a:solidFill>
              </a:rPr>
              <a:t>Seagram Building</a:t>
            </a:r>
            <a:r>
              <a:rPr lang="en-US" sz="1200" dirty="0">
                <a:solidFill>
                  <a:schemeClr val="bg1"/>
                </a:solidFill>
              </a:rPr>
              <a:t>,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418901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pic>
        <p:nvPicPr>
          <p:cNvPr id="4098" name="Picture 2" descr="Koenigsegg Regera RWD 2017 Koenigsegg Regera price 1 900 000 $ speed 410  kph / 255 mph 0-100 kph 2.8 seconds Power 1600 bhp / … | Koenigsegg, Super  cars, Sports car">
            <a:extLst>
              <a:ext uri="{FF2B5EF4-FFF2-40B4-BE49-F238E27FC236}">
                <a16:creationId xmlns:a16="http://schemas.microsoft.com/office/drawing/2014/main" id="{5111F42F-9D41-4B73-ABB6-CFA547103A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3431" y="1506287"/>
            <a:ext cx="5593348" cy="384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39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7367" y="1001684"/>
            <a:ext cx="3677108" cy="4854632"/>
          </a:xfrm>
          <a:prstGeom prst="rect">
            <a:avLst/>
          </a:prstGeom>
        </p:spPr>
      </p:pic>
      <p:pic>
        <p:nvPicPr>
          <p:cNvPr id="3" name="Picture 2">
            <a:extLst>
              <a:ext uri="{FF2B5EF4-FFF2-40B4-BE49-F238E27FC236}">
                <a16:creationId xmlns:a16="http://schemas.microsoft.com/office/drawing/2014/main" id="{280ABA8C-CB6E-4A77-BCDA-BA384D0C4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705" y="314621"/>
            <a:ext cx="4590594" cy="6228758"/>
          </a:xfrm>
          <a:prstGeom prst="rect">
            <a:avLst/>
          </a:prstGeom>
        </p:spPr>
      </p:pic>
    </p:spTree>
    <p:extLst>
      <p:ext uri="{BB962C8B-B14F-4D97-AF65-F5344CB8AC3E}">
        <p14:creationId xmlns:p14="http://schemas.microsoft.com/office/powerpoint/2010/main" val="42433249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277" y="1162050"/>
            <a:ext cx="4987288" cy="4533900"/>
          </a:xfrm>
          <a:prstGeom prst="rect">
            <a:avLst/>
          </a:prstGeom>
        </p:spPr>
      </p:pic>
      <p:pic>
        <p:nvPicPr>
          <p:cNvPr id="3" name="Picture 2">
            <a:extLst>
              <a:ext uri="{FF2B5EF4-FFF2-40B4-BE49-F238E27FC236}">
                <a16:creationId xmlns:a16="http://schemas.microsoft.com/office/drawing/2014/main" id="{280ABA8C-CB6E-4A77-BCDA-BA384D0C4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705" y="314621"/>
            <a:ext cx="4590594" cy="6228758"/>
          </a:xfrm>
          <a:prstGeom prst="rect">
            <a:avLst/>
          </a:prstGeom>
        </p:spPr>
      </p:pic>
    </p:spTree>
    <p:extLst>
      <p:ext uri="{BB962C8B-B14F-4D97-AF65-F5344CB8AC3E}">
        <p14:creationId xmlns:p14="http://schemas.microsoft.com/office/powerpoint/2010/main" val="3987052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8133" y="288404"/>
            <a:ext cx="5035432" cy="6281192"/>
          </a:xfrm>
          <a:prstGeom prst="rect">
            <a:avLst/>
          </a:prstGeom>
        </p:spPr>
      </p:pic>
      <p:sp>
        <p:nvSpPr>
          <p:cNvPr id="3" name="TextBox 2">
            <a:extLst>
              <a:ext uri="{FF2B5EF4-FFF2-40B4-BE49-F238E27FC236}">
                <a16:creationId xmlns:a16="http://schemas.microsoft.com/office/drawing/2014/main" id="{F74B282E-F419-44CC-A659-BDF7A9997A6B}"/>
              </a:ext>
            </a:extLst>
          </p:cNvPr>
          <p:cNvSpPr txBox="1"/>
          <p:nvPr/>
        </p:nvSpPr>
        <p:spPr>
          <a:xfrm>
            <a:off x="7864923" y="6187080"/>
            <a:ext cx="3528017" cy="461665"/>
          </a:xfrm>
          <a:prstGeom prst="rect">
            <a:avLst/>
          </a:prstGeom>
          <a:noFill/>
        </p:spPr>
        <p:txBody>
          <a:bodyPr wrap="none" rtlCol="0">
            <a:spAutoFit/>
          </a:bodyPr>
          <a:lstStyle/>
          <a:p>
            <a:pPr algn="r"/>
            <a:r>
              <a:rPr lang="en-US" sz="1200" i="1" dirty="0">
                <a:solidFill>
                  <a:schemeClr val="bg1"/>
                </a:solidFill>
              </a:rPr>
              <a:t>Seagram Building</a:t>
            </a:r>
            <a:r>
              <a:rPr lang="en-US" sz="1200" dirty="0">
                <a:solidFill>
                  <a:schemeClr val="bg1"/>
                </a:solidFill>
              </a:rPr>
              <a:t>,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12337808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8133" y="288404"/>
            <a:ext cx="5035432" cy="6281192"/>
          </a:xfrm>
          <a:prstGeom prst="rect">
            <a:avLst/>
          </a:prstGeom>
        </p:spPr>
      </p:pic>
      <p:pic>
        <p:nvPicPr>
          <p:cNvPr id="3" name="Picture 2">
            <a:extLst>
              <a:ext uri="{FF2B5EF4-FFF2-40B4-BE49-F238E27FC236}">
                <a16:creationId xmlns:a16="http://schemas.microsoft.com/office/drawing/2014/main" id="{892573BA-80D3-4C6C-BFC3-435BEC8A361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37552" y="1424898"/>
            <a:ext cx="5035432" cy="4008204"/>
          </a:xfrm>
          <a:prstGeom prst="rect">
            <a:avLst/>
          </a:prstGeom>
        </p:spPr>
      </p:pic>
      <p:sp>
        <p:nvSpPr>
          <p:cNvPr id="4" name="TextBox 3">
            <a:extLst>
              <a:ext uri="{FF2B5EF4-FFF2-40B4-BE49-F238E27FC236}">
                <a16:creationId xmlns:a16="http://schemas.microsoft.com/office/drawing/2014/main" id="{26FEC67C-D1F0-40AB-A7C9-5B002120EBDA}"/>
              </a:ext>
            </a:extLst>
          </p:cNvPr>
          <p:cNvSpPr txBox="1"/>
          <p:nvPr/>
        </p:nvSpPr>
        <p:spPr>
          <a:xfrm>
            <a:off x="7864923" y="6187080"/>
            <a:ext cx="3528017" cy="461665"/>
          </a:xfrm>
          <a:prstGeom prst="rect">
            <a:avLst/>
          </a:prstGeom>
          <a:noFill/>
        </p:spPr>
        <p:txBody>
          <a:bodyPr wrap="none" rtlCol="0">
            <a:spAutoFit/>
          </a:bodyPr>
          <a:lstStyle/>
          <a:p>
            <a:pPr algn="r"/>
            <a:r>
              <a:rPr lang="en-US" sz="1200" dirty="0">
                <a:solidFill>
                  <a:schemeClr val="bg1"/>
                </a:solidFill>
              </a:rPr>
              <a:t>Seagram Building,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9587608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09091" y="369700"/>
            <a:ext cx="7573818" cy="5676576"/>
          </a:xfrm>
          <a:prstGeom prst="rect">
            <a:avLst/>
          </a:prstGeom>
        </p:spPr>
      </p:pic>
      <p:sp>
        <p:nvSpPr>
          <p:cNvPr id="3" name="TextBox 2">
            <a:extLst>
              <a:ext uri="{FF2B5EF4-FFF2-40B4-BE49-F238E27FC236}">
                <a16:creationId xmlns:a16="http://schemas.microsoft.com/office/drawing/2014/main" id="{5AD94561-1FCC-47E8-9DA4-0BD3D34FD3DA}"/>
              </a:ext>
            </a:extLst>
          </p:cNvPr>
          <p:cNvSpPr txBox="1"/>
          <p:nvPr/>
        </p:nvSpPr>
        <p:spPr>
          <a:xfrm>
            <a:off x="7864923" y="6187080"/>
            <a:ext cx="3528017" cy="461665"/>
          </a:xfrm>
          <a:prstGeom prst="rect">
            <a:avLst/>
          </a:prstGeom>
          <a:noFill/>
        </p:spPr>
        <p:txBody>
          <a:bodyPr wrap="none" rtlCol="0">
            <a:spAutoFit/>
          </a:bodyPr>
          <a:lstStyle/>
          <a:p>
            <a:pPr algn="r"/>
            <a:r>
              <a:rPr lang="en-US" sz="1200" dirty="0">
                <a:solidFill>
                  <a:schemeClr val="bg1"/>
                </a:solidFill>
              </a:rPr>
              <a:t>Seagram Building,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42618508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345" y="1016000"/>
            <a:ext cx="6169602" cy="4826000"/>
          </a:xfrm>
          <a:prstGeom prst="rect">
            <a:avLst/>
          </a:prstGeom>
        </p:spPr>
      </p:pic>
      <p:sp>
        <p:nvSpPr>
          <p:cNvPr id="3" name="TextBox 2">
            <a:extLst>
              <a:ext uri="{FF2B5EF4-FFF2-40B4-BE49-F238E27FC236}">
                <a16:creationId xmlns:a16="http://schemas.microsoft.com/office/drawing/2014/main" id="{0891E4B3-C37F-4142-B86B-A8FED004561D}"/>
              </a:ext>
            </a:extLst>
          </p:cNvPr>
          <p:cNvSpPr txBox="1"/>
          <p:nvPr/>
        </p:nvSpPr>
        <p:spPr>
          <a:xfrm>
            <a:off x="7864923" y="6187080"/>
            <a:ext cx="3528017" cy="461665"/>
          </a:xfrm>
          <a:prstGeom prst="rect">
            <a:avLst/>
          </a:prstGeom>
          <a:noFill/>
        </p:spPr>
        <p:txBody>
          <a:bodyPr wrap="none" rtlCol="0">
            <a:spAutoFit/>
          </a:bodyPr>
          <a:lstStyle/>
          <a:p>
            <a:pPr algn="r"/>
            <a:r>
              <a:rPr lang="en-US" sz="1200" dirty="0">
                <a:solidFill>
                  <a:schemeClr val="bg1"/>
                </a:solidFill>
              </a:rPr>
              <a:t>Seagram Building,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41025709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68931" y="320729"/>
            <a:ext cx="4015886" cy="6216542"/>
          </a:xfrm>
          <a:prstGeom prst="rect">
            <a:avLst/>
          </a:prstGeom>
        </p:spPr>
      </p:pic>
      <p:pic>
        <p:nvPicPr>
          <p:cNvPr id="1026" name="Picture 2" descr="https://www.skyscraper.org/zoning/images.png">
            <a:extLst>
              <a:ext uri="{FF2B5EF4-FFF2-40B4-BE49-F238E27FC236}">
                <a16:creationId xmlns:a16="http://schemas.microsoft.com/office/drawing/2014/main" id="{E594AF35-22CA-4420-9804-E56CEA869F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9642" y="3067050"/>
            <a:ext cx="6021308"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70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17956" y="1644418"/>
            <a:ext cx="9956088" cy="3569163"/>
          </a:xfrm>
          <a:prstGeom prst="rect">
            <a:avLst/>
          </a:prstGeom>
        </p:spPr>
      </p:pic>
    </p:spTree>
    <p:extLst>
      <p:ext uri="{BB962C8B-B14F-4D97-AF65-F5344CB8AC3E}">
        <p14:creationId xmlns:p14="http://schemas.microsoft.com/office/powerpoint/2010/main" val="709002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18693" y="707520"/>
            <a:ext cx="4701816" cy="5371144"/>
          </a:xfrm>
          <a:prstGeom prst="rect">
            <a:avLst/>
          </a:prstGeom>
        </p:spPr>
      </p:pic>
      <p:pic>
        <p:nvPicPr>
          <p:cNvPr id="1026" name="Picture 2">
            <a:extLst>
              <a:ext uri="{FF2B5EF4-FFF2-40B4-BE49-F238E27FC236}">
                <a16:creationId xmlns:a16="http://schemas.microsoft.com/office/drawing/2014/main" id="{E594AF35-22CA-4420-9804-E56CEA869F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6922616" y="707520"/>
            <a:ext cx="3726753" cy="53711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573429-21EC-4DB9-A11F-974576E6496E}"/>
              </a:ext>
            </a:extLst>
          </p:cNvPr>
          <p:cNvSpPr txBox="1"/>
          <p:nvPr/>
        </p:nvSpPr>
        <p:spPr>
          <a:xfrm>
            <a:off x="7864923" y="6187080"/>
            <a:ext cx="3528017" cy="461665"/>
          </a:xfrm>
          <a:prstGeom prst="rect">
            <a:avLst/>
          </a:prstGeom>
          <a:noFill/>
        </p:spPr>
        <p:txBody>
          <a:bodyPr wrap="none" rtlCol="0">
            <a:spAutoFit/>
          </a:bodyPr>
          <a:lstStyle/>
          <a:p>
            <a:pPr algn="r"/>
            <a:r>
              <a:rPr lang="en-US" sz="1200" dirty="0">
                <a:solidFill>
                  <a:schemeClr val="bg1"/>
                </a:solidFill>
              </a:rPr>
              <a:t>Seagram Building, 375 Park Ave, New York City (1958)</a:t>
            </a:r>
          </a:p>
          <a:p>
            <a:pPr algn="r"/>
            <a:r>
              <a:rPr lang="en-US" sz="1200" dirty="0">
                <a:solidFill>
                  <a:schemeClr val="bg1"/>
                </a:solidFill>
              </a:rPr>
              <a:t>w/ Philip Johnson</a:t>
            </a:r>
          </a:p>
        </p:txBody>
      </p:sp>
      <p:sp>
        <p:nvSpPr>
          <p:cNvPr id="5" name="TextBox 4">
            <a:extLst>
              <a:ext uri="{FF2B5EF4-FFF2-40B4-BE49-F238E27FC236}">
                <a16:creationId xmlns:a16="http://schemas.microsoft.com/office/drawing/2014/main" id="{06591D8F-614C-4AE3-92A1-D5F320251275}"/>
              </a:ext>
            </a:extLst>
          </p:cNvPr>
          <p:cNvSpPr txBox="1"/>
          <p:nvPr/>
        </p:nvSpPr>
        <p:spPr>
          <a:xfrm>
            <a:off x="799061" y="6187079"/>
            <a:ext cx="3596113" cy="276999"/>
          </a:xfrm>
          <a:prstGeom prst="rect">
            <a:avLst/>
          </a:prstGeom>
          <a:noFill/>
        </p:spPr>
        <p:txBody>
          <a:bodyPr wrap="none" rtlCol="0">
            <a:spAutoFit/>
          </a:bodyPr>
          <a:lstStyle/>
          <a:p>
            <a:r>
              <a:rPr lang="en-US" sz="1200" dirty="0">
                <a:solidFill>
                  <a:schemeClr val="bg1"/>
                </a:solidFill>
              </a:rPr>
              <a:t>SOM, Lever House, 390 Park Ave, New York City (1982)</a:t>
            </a:r>
          </a:p>
        </p:txBody>
      </p:sp>
    </p:spTree>
    <p:extLst>
      <p:ext uri="{BB962C8B-B14F-4D97-AF65-F5344CB8AC3E}">
        <p14:creationId xmlns:p14="http://schemas.microsoft.com/office/powerpoint/2010/main" val="38806336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1805" y="471447"/>
            <a:ext cx="9788390" cy="5527178"/>
          </a:xfrm>
          <a:prstGeom prst="rect">
            <a:avLst/>
          </a:prstGeom>
        </p:spPr>
      </p:pic>
      <p:sp>
        <p:nvSpPr>
          <p:cNvPr id="3" name="TextBox 2">
            <a:extLst>
              <a:ext uri="{FF2B5EF4-FFF2-40B4-BE49-F238E27FC236}">
                <a16:creationId xmlns:a16="http://schemas.microsoft.com/office/drawing/2014/main" id="{2766B6A7-0FF1-4B47-8A04-1862A5E0174D}"/>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1289984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pic>
        <p:nvPicPr>
          <p:cNvPr id="4098" name="Picture 2" descr="Koenigsegg Regera RWD 2017 Koenigsegg Regera price 1 900 000 $ speed 410  kph / 255 mph 0-100 kph 2.8 seconds Power 1600 bhp / … | Koenigsegg, Super  cars, Sports car">
            <a:extLst>
              <a:ext uri="{FF2B5EF4-FFF2-40B4-BE49-F238E27FC236}">
                <a16:creationId xmlns:a16="http://schemas.microsoft.com/office/drawing/2014/main" id="{5111F42F-9D41-4B73-ABB6-CFA547103A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3431" y="1506287"/>
            <a:ext cx="5593348" cy="384542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D3233210-10A0-4A15-A36A-6383C2552266}"/>
              </a:ext>
            </a:extLst>
          </p:cNvPr>
          <p:cNvCxnSpPr>
            <a:cxnSpLocks/>
          </p:cNvCxnSpPr>
          <p:nvPr/>
        </p:nvCxnSpPr>
        <p:spPr>
          <a:xfrm>
            <a:off x="1593515" y="930442"/>
            <a:ext cx="4309979" cy="496770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63E67A-1C55-482F-8D70-F0ECA03B1A13}"/>
              </a:ext>
            </a:extLst>
          </p:cNvPr>
          <p:cNvCxnSpPr>
            <a:cxnSpLocks/>
          </p:cNvCxnSpPr>
          <p:nvPr/>
        </p:nvCxnSpPr>
        <p:spPr>
          <a:xfrm flipH="1">
            <a:off x="1743074" y="930441"/>
            <a:ext cx="4309979" cy="4967705"/>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44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8617" y="416029"/>
            <a:ext cx="8074766" cy="5527178"/>
          </a:xfrm>
          <a:prstGeom prst="rect">
            <a:avLst/>
          </a:prstGeom>
        </p:spPr>
      </p:pic>
      <p:sp>
        <p:nvSpPr>
          <p:cNvPr id="3" name="TextBox 2">
            <a:extLst>
              <a:ext uri="{FF2B5EF4-FFF2-40B4-BE49-F238E27FC236}">
                <a16:creationId xmlns:a16="http://schemas.microsoft.com/office/drawing/2014/main" id="{F51CB4EC-608F-4890-904E-1C25E33428FF}"/>
              </a:ext>
            </a:extLst>
          </p:cNvPr>
          <p:cNvSpPr txBox="1"/>
          <p:nvPr/>
        </p:nvSpPr>
        <p:spPr>
          <a:xfrm>
            <a:off x="6863750" y="6187080"/>
            <a:ext cx="4529190" cy="461665"/>
          </a:xfrm>
          <a:prstGeom prst="rect">
            <a:avLst/>
          </a:prstGeom>
          <a:noFill/>
        </p:spPr>
        <p:txBody>
          <a:bodyPr wrap="none" rtlCol="0">
            <a:spAutoFit/>
          </a:bodyPr>
          <a:lstStyle/>
          <a:p>
            <a:pPr algn="r"/>
            <a:r>
              <a:rPr lang="en-US" sz="1200" dirty="0" err="1">
                <a:solidFill>
                  <a:schemeClr val="bg1"/>
                </a:solidFill>
              </a:rPr>
              <a:t>Verwaltungsgebäude</a:t>
            </a:r>
            <a:r>
              <a:rPr lang="en-US" sz="1200" dirty="0">
                <a:solidFill>
                  <a:schemeClr val="bg1"/>
                </a:solidFill>
              </a:rPr>
              <a:t> Ron Bacardi, Santiago de Cuba, Cuba (1957 - 60)</a:t>
            </a:r>
          </a:p>
          <a:p>
            <a:pPr algn="r"/>
            <a:r>
              <a:rPr lang="en-US" sz="1200" i="1" dirty="0">
                <a:solidFill>
                  <a:schemeClr val="bg1"/>
                </a:solidFill>
              </a:rPr>
              <a:t>Administration Building for Bacardi Rum</a:t>
            </a:r>
          </a:p>
        </p:txBody>
      </p:sp>
    </p:spTree>
    <p:extLst>
      <p:ext uri="{BB962C8B-B14F-4D97-AF65-F5344CB8AC3E}">
        <p14:creationId xmlns:p14="http://schemas.microsoft.com/office/powerpoint/2010/main" val="40078636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33865" y="416029"/>
            <a:ext cx="7924269" cy="5527178"/>
          </a:xfrm>
          <a:prstGeom prst="rect">
            <a:avLst/>
          </a:prstGeom>
        </p:spPr>
      </p:pic>
      <p:sp>
        <p:nvSpPr>
          <p:cNvPr id="3" name="TextBox 2">
            <a:extLst>
              <a:ext uri="{FF2B5EF4-FFF2-40B4-BE49-F238E27FC236}">
                <a16:creationId xmlns:a16="http://schemas.microsoft.com/office/drawing/2014/main" id="{F51CB4EC-608F-4890-904E-1C25E33428FF}"/>
              </a:ext>
            </a:extLst>
          </p:cNvPr>
          <p:cNvSpPr txBox="1"/>
          <p:nvPr/>
        </p:nvSpPr>
        <p:spPr>
          <a:xfrm>
            <a:off x="6863750" y="6187080"/>
            <a:ext cx="4529190" cy="461665"/>
          </a:xfrm>
          <a:prstGeom prst="rect">
            <a:avLst/>
          </a:prstGeom>
          <a:noFill/>
        </p:spPr>
        <p:txBody>
          <a:bodyPr wrap="none" rtlCol="0">
            <a:spAutoFit/>
          </a:bodyPr>
          <a:lstStyle/>
          <a:p>
            <a:pPr algn="r"/>
            <a:r>
              <a:rPr lang="en-US" sz="1200" dirty="0" err="1">
                <a:solidFill>
                  <a:schemeClr val="bg1"/>
                </a:solidFill>
              </a:rPr>
              <a:t>Verwaltungsgebäude</a:t>
            </a:r>
            <a:r>
              <a:rPr lang="en-US" sz="1200" dirty="0">
                <a:solidFill>
                  <a:schemeClr val="bg1"/>
                </a:solidFill>
              </a:rPr>
              <a:t> Ron Bacardi, Santiago de Cuba, Cuba (1957 - 60)</a:t>
            </a:r>
          </a:p>
          <a:p>
            <a:pPr algn="r"/>
            <a:r>
              <a:rPr lang="en-US" sz="1200" i="1" dirty="0">
                <a:solidFill>
                  <a:schemeClr val="bg1"/>
                </a:solidFill>
              </a:rPr>
              <a:t>Administration Building for Bacardi Rum</a:t>
            </a:r>
          </a:p>
        </p:txBody>
      </p:sp>
    </p:spTree>
    <p:extLst>
      <p:ext uri="{BB962C8B-B14F-4D97-AF65-F5344CB8AC3E}">
        <p14:creationId xmlns:p14="http://schemas.microsoft.com/office/powerpoint/2010/main" val="6843594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004" y="284644"/>
            <a:ext cx="7641994" cy="5723104"/>
          </a:xfrm>
          <a:prstGeom prst="rect">
            <a:avLst/>
          </a:prstGeom>
        </p:spPr>
      </p:pic>
      <p:sp>
        <p:nvSpPr>
          <p:cNvPr id="4" name="TextBox 3">
            <a:extLst>
              <a:ext uri="{FF2B5EF4-FFF2-40B4-BE49-F238E27FC236}">
                <a16:creationId xmlns:a16="http://schemas.microsoft.com/office/drawing/2014/main" id="{BC79D431-91F3-4112-97A0-51910AF7A0E7}"/>
              </a:ext>
            </a:extLst>
          </p:cNvPr>
          <p:cNvSpPr txBox="1"/>
          <p:nvPr/>
        </p:nvSpPr>
        <p:spPr>
          <a:xfrm>
            <a:off x="7262449" y="6187080"/>
            <a:ext cx="4130491" cy="276999"/>
          </a:xfrm>
          <a:prstGeom prst="rect">
            <a:avLst/>
          </a:prstGeom>
          <a:noFill/>
        </p:spPr>
        <p:txBody>
          <a:bodyPr wrap="none" rtlCol="0">
            <a:spAutoFit/>
          </a:bodyPr>
          <a:lstStyle/>
          <a:p>
            <a:pPr algn="r"/>
            <a:r>
              <a:rPr lang="en-US" sz="1200" dirty="0">
                <a:solidFill>
                  <a:schemeClr val="bg1"/>
                </a:solidFill>
              </a:rPr>
              <a:t>Bacardi Administration Building, Santiago de Cuba, Cuba (1957)</a:t>
            </a:r>
            <a:endParaRPr lang="en-US" sz="1200" i="1" dirty="0">
              <a:solidFill>
                <a:schemeClr val="bg1"/>
              </a:solidFill>
            </a:endParaRPr>
          </a:p>
        </p:txBody>
      </p:sp>
    </p:spTree>
    <p:extLst>
      <p:ext uri="{BB962C8B-B14F-4D97-AF65-F5344CB8AC3E}">
        <p14:creationId xmlns:p14="http://schemas.microsoft.com/office/powerpoint/2010/main" val="29772431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80836" y="428660"/>
            <a:ext cx="7630328" cy="1840692"/>
          </a:xfrm>
          <a:prstGeom prst="rect">
            <a:avLst/>
          </a:prstGeom>
        </p:spPr>
      </p:pic>
      <p:sp>
        <p:nvSpPr>
          <p:cNvPr id="3" name="TextBox 2">
            <a:extLst>
              <a:ext uri="{FF2B5EF4-FFF2-40B4-BE49-F238E27FC236}">
                <a16:creationId xmlns:a16="http://schemas.microsoft.com/office/drawing/2014/main" id="{F51CB4EC-608F-4890-904E-1C25E33428FF}"/>
              </a:ext>
            </a:extLst>
          </p:cNvPr>
          <p:cNvSpPr txBox="1"/>
          <p:nvPr/>
        </p:nvSpPr>
        <p:spPr>
          <a:xfrm>
            <a:off x="7445193" y="6187080"/>
            <a:ext cx="3947747" cy="461665"/>
          </a:xfrm>
          <a:prstGeom prst="rect">
            <a:avLst/>
          </a:prstGeom>
          <a:noFill/>
        </p:spPr>
        <p:txBody>
          <a:bodyPr wrap="none" rtlCol="0">
            <a:spAutoFit/>
          </a:bodyPr>
          <a:lstStyle/>
          <a:p>
            <a:pPr algn="r"/>
            <a:r>
              <a:rPr lang="en-US" sz="1200" dirty="0" err="1"/>
              <a:t>Verwaltungsgebäude</a:t>
            </a:r>
            <a:r>
              <a:rPr lang="en-US" sz="1200" dirty="0"/>
              <a:t> Ron Bacardi, Santiago, Cuba (1957 - 60)</a:t>
            </a:r>
          </a:p>
          <a:p>
            <a:pPr algn="r"/>
            <a:r>
              <a:rPr lang="en-US" sz="1200" i="1" dirty="0"/>
              <a:t>Administration Building for Bacardi Rum</a:t>
            </a:r>
          </a:p>
        </p:txBody>
      </p:sp>
      <p:pic>
        <p:nvPicPr>
          <p:cNvPr id="4" name="Picture 3">
            <a:extLst>
              <a:ext uri="{FF2B5EF4-FFF2-40B4-BE49-F238E27FC236}">
                <a16:creationId xmlns:a16="http://schemas.microsoft.com/office/drawing/2014/main" id="{7699A04E-BE8A-405D-AFEB-CCFE192997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80836" y="2478259"/>
            <a:ext cx="7630328" cy="3576718"/>
          </a:xfrm>
          <a:prstGeom prst="rect">
            <a:avLst/>
          </a:prstGeom>
        </p:spPr>
      </p:pic>
    </p:spTree>
    <p:extLst>
      <p:ext uri="{BB962C8B-B14F-4D97-AF65-F5344CB8AC3E}">
        <p14:creationId xmlns:p14="http://schemas.microsoft.com/office/powerpoint/2010/main" val="2722078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407757"/>
            <a:ext cx="6530170" cy="4042486"/>
          </a:xfrm>
          <a:prstGeom prst="rect">
            <a:avLst/>
          </a:prstGeom>
        </p:spPr>
      </p:pic>
      <p:sp>
        <p:nvSpPr>
          <p:cNvPr id="3" name="TextBox 2">
            <a:extLst>
              <a:ext uri="{FF2B5EF4-FFF2-40B4-BE49-F238E27FC236}">
                <a16:creationId xmlns:a16="http://schemas.microsoft.com/office/drawing/2014/main" id="{F51CB4EC-608F-4890-904E-1C25E33428FF}"/>
              </a:ext>
            </a:extLst>
          </p:cNvPr>
          <p:cNvSpPr txBox="1"/>
          <p:nvPr/>
        </p:nvSpPr>
        <p:spPr>
          <a:xfrm>
            <a:off x="7445193" y="6187080"/>
            <a:ext cx="3947747" cy="461665"/>
          </a:xfrm>
          <a:prstGeom prst="rect">
            <a:avLst/>
          </a:prstGeom>
          <a:noFill/>
        </p:spPr>
        <p:txBody>
          <a:bodyPr wrap="none" rtlCol="0">
            <a:spAutoFit/>
          </a:bodyPr>
          <a:lstStyle/>
          <a:p>
            <a:pPr algn="r"/>
            <a:r>
              <a:rPr lang="en-US" sz="1200" dirty="0" err="1"/>
              <a:t>Verwaltungsgebäude</a:t>
            </a:r>
            <a:r>
              <a:rPr lang="en-US" sz="1200" dirty="0"/>
              <a:t> Ron Bacardi, Santiago, Cuba (1957 - 60)</a:t>
            </a:r>
          </a:p>
          <a:p>
            <a:pPr algn="r"/>
            <a:r>
              <a:rPr lang="en-US" sz="1200" i="1" dirty="0"/>
              <a:t>Administration Building for Bacardi Rum</a:t>
            </a:r>
          </a:p>
        </p:txBody>
      </p:sp>
      <p:pic>
        <p:nvPicPr>
          <p:cNvPr id="5" name="Picture 4">
            <a:extLst>
              <a:ext uri="{FF2B5EF4-FFF2-40B4-BE49-F238E27FC236}">
                <a16:creationId xmlns:a16="http://schemas.microsoft.com/office/drawing/2014/main" id="{0B0DEECB-63D7-4131-A6E3-121725A97C8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2018" y="1407757"/>
            <a:ext cx="5389982" cy="4042486"/>
          </a:xfrm>
          <a:prstGeom prst="rect">
            <a:avLst/>
          </a:prstGeom>
        </p:spPr>
      </p:pic>
    </p:spTree>
    <p:extLst>
      <p:ext uri="{BB962C8B-B14F-4D97-AF65-F5344CB8AC3E}">
        <p14:creationId xmlns:p14="http://schemas.microsoft.com/office/powerpoint/2010/main" val="6319693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397" y="495729"/>
            <a:ext cx="8293206" cy="5527178"/>
          </a:xfrm>
          <a:prstGeom prst="rect">
            <a:avLst/>
          </a:prstGeom>
        </p:spPr>
      </p:pic>
      <p:sp>
        <p:nvSpPr>
          <p:cNvPr id="3" name="TextBox 2">
            <a:extLst>
              <a:ext uri="{FF2B5EF4-FFF2-40B4-BE49-F238E27FC236}">
                <a16:creationId xmlns:a16="http://schemas.microsoft.com/office/drawing/2014/main" id="{626FE67D-3007-435B-B52D-2B7C909B40FE}"/>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18670752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843" y="511201"/>
            <a:ext cx="7472314" cy="5458526"/>
          </a:xfrm>
          <a:prstGeom prst="rect">
            <a:avLst/>
          </a:prstGeom>
        </p:spPr>
      </p:pic>
      <p:sp>
        <p:nvSpPr>
          <p:cNvPr id="3" name="TextBox 2">
            <a:extLst>
              <a:ext uri="{FF2B5EF4-FFF2-40B4-BE49-F238E27FC236}">
                <a16:creationId xmlns:a16="http://schemas.microsoft.com/office/drawing/2014/main" id="{B15BEDBF-A2AB-4418-A3B7-BD72B90428DD}"/>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17152723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3918" y="414634"/>
            <a:ext cx="8264164" cy="5646946"/>
          </a:xfrm>
          <a:prstGeom prst="rect">
            <a:avLst/>
          </a:prstGeom>
        </p:spPr>
      </p:pic>
      <p:sp>
        <p:nvSpPr>
          <p:cNvPr id="3" name="TextBox 2">
            <a:extLst>
              <a:ext uri="{FF2B5EF4-FFF2-40B4-BE49-F238E27FC236}">
                <a16:creationId xmlns:a16="http://schemas.microsoft.com/office/drawing/2014/main" id="{B668DFBD-7DD8-4FF4-BD45-D07711006D98}"/>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38671007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780" y="386497"/>
            <a:ext cx="10404440" cy="5561818"/>
          </a:xfrm>
          <a:prstGeom prst="rect">
            <a:avLst/>
          </a:prstGeom>
        </p:spPr>
      </p:pic>
      <p:sp>
        <p:nvSpPr>
          <p:cNvPr id="3" name="TextBox 2">
            <a:extLst>
              <a:ext uri="{FF2B5EF4-FFF2-40B4-BE49-F238E27FC236}">
                <a16:creationId xmlns:a16="http://schemas.microsoft.com/office/drawing/2014/main" id="{66C19760-959D-4603-BC7A-BBC99D1F3398}"/>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37924655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2056" y="394609"/>
            <a:ext cx="8447887" cy="5632753"/>
          </a:xfrm>
          <a:prstGeom prst="rect">
            <a:avLst/>
          </a:prstGeom>
        </p:spPr>
      </p:pic>
      <p:sp>
        <p:nvSpPr>
          <p:cNvPr id="3" name="TextBox 2">
            <a:extLst>
              <a:ext uri="{FF2B5EF4-FFF2-40B4-BE49-F238E27FC236}">
                <a16:creationId xmlns:a16="http://schemas.microsoft.com/office/drawing/2014/main" id="{8672E615-A0DD-4B60-8B1D-90A4840B1E97}"/>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288167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8841" y="1738422"/>
            <a:ext cx="6471110" cy="3381154"/>
          </a:xfrm>
          <a:prstGeom prst="rect">
            <a:avLst/>
          </a:prstGeom>
        </p:spPr>
      </p:pic>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spTree>
    <p:extLst>
      <p:ext uri="{BB962C8B-B14F-4D97-AF65-F5344CB8AC3E}">
        <p14:creationId xmlns:p14="http://schemas.microsoft.com/office/powerpoint/2010/main" val="1859303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7882" y="394541"/>
            <a:ext cx="8696238" cy="5597578"/>
          </a:xfrm>
          <a:prstGeom prst="rect">
            <a:avLst/>
          </a:prstGeom>
        </p:spPr>
      </p:pic>
      <p:sp>
        <p:nvSpPr>
          <p:cNvPr id="3" name="TextBox 2">
            <a:extLst>
              <a:ext uri="{FF2B5EF4-FFF2-40B4-BE49-F238E27FC236}">
                <a16:creationId xmlns:a16="http://schemas.microsoft.com/office/drawing/2014/main" id="{CF292E9A-C422-458B-98E0-91E2DACA576A}"/>
              </a:ext>
            </a:extLst>
          </p:cNvPr>
          <p:cNvSpPr txBox="1"/>
          <p:nvPr/>
        </p:nvSpPr>
        <p:spPr>
          <a:xfrm>
            <a:off x="8365253" y="6187080"/>
            <a:ext cx="3027687" cy="461665"/>
          </a:xfrm>
          <a:prstGeom prst="rect">
            <a:avLst/>
          </a:prstGeom>
          <a:noFill/>
        </p:spPr>
        <p:txBody>
          <a:bodyPr wrap="none" rtlCol="0">
            <a:spAutoFit/>
          </a:bodyPr>
          <a:lstStyle/>
          <a:p>
            <a:pPr algn="r"/>
            <a:r>
              <a:rPr lang="en-US" sz="1200" dirty="0">
                <a:solidFill>
                  <a:schemeClr val="bg1"/>
                </a:solidFill>
              </a:rPr>
              <a:t>Neue </a:t>
            </a:r>
            <a:r>
              <a:rPr lang="en-US" sz="1200" dirty="0" err="1">
                <a:solidFill>
                  <a:schemeClr val="bg1"/>
                </a:solidFill>
              </a:rPr>
              <a:t>Nationalgalerie</a:t>
            </a:r>
            <a:r>
              <a:rPr lang="en-US" sz="1200" dirty="0">
                <a:solidFill>
                  <a:schemeClr val="bg1"/>
                </a:solidFill>
              </a:rPr>
              <a:t>, Berlin, Germany (1968)</a:t>
            </a:r>
          </a:p>
          <a:p>
            <a:pPr algn="r"/>
            <a:r>
              <a:rPr lang="en-US" sz="1200" i="1" dirty="0">
                <a:solidFill>
                  <a:schemeClr val="bg1"/>
                </a:solidFill>
              </a:rPr>
              <a:t>The New National Gallery</a:t>
            </a:r>
          </a:p>
        </p:txBody>
      </p:sp>
    </p:spTree>
    <p:extLst>
      <p:ext uri="{BB962C8B-B14F-4D97-AF65-F5344CB8AC3E}">
        <p14:creationId xmlns:p14="http://schemas.microsoft.com/office/powerpoint/2010/main" val="30600634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3A83-8517-4B03-91F5-26810948FF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27868" y="265762"/>
            <a:ext cx="7736264" cy="5837012"/>
          </a:xfrm>
          <a:prstGeom prst="rect">
            <a:avLst/>
          </a:prstGeom>
        </p:spPr>
      </p:pic>
      <p:sp>
        <p:nvSpPr>
          <p:cNvPr id="3" name="TextBox 2">
            <a:extLst>
              <a:ext uri="{FF2B5EF4-FFF2-40B4-BE49-F238E27FC236}">
                <a16:creationId xmlns:a16="http://schemas.microsoft.com/office/drawing/2014/main" id="{B665BEDD-3D06-457B-9A8D-252D08821AF5}"/>
              </a:ext>
            </a:extLst>
          </p:cNvPr>
          <p:cNvSpPr txBox="1"/>
          <p:nvPr/>
        </p:nvSpPr>
        <p:spPr>
          <a:xfrm>
            <a:off x="8435335" y="6187080"/>
            <a:ext cx="2957605" cy="276999"/>
          </a:xfrm>
          <a:prstGeom prst="rect">
            <a:avLst/>
          </a:prstGeom>
          <a:noFill/>
        </p:spPr>
        <p:txBody>
          <a:bodyPr wrap="none" rtlCol="0">
            <a:spAutoFit/>
          </a:bodyPr>
          <a:lstStyle/>
          <a:p>
            <a:pPr algn="r"/>
            <a:r>
              <a:rPr lang="en-US" sz="1200" dirty="0" err="1">
                <a:solidFill>
                  <a:schemeClr val="bg1"/>
                </a:solidFill>
              </a:rPr>
              <a:t>Resor</a:t>
            </a:r>
            <a:r>
              <a:rPr lang="en-US" sz="1200" dirty="0">
                <a:solidFill>
                  <a:schemeClr val="bg1"/>
                </a:solidFill>
              </a:rPr>
              <a:t> House, Jackson Hole, Wyoming (1943)</a:t>
            </a:r>
            <a:endParaRPr lang="en-US" sz="1200" i="1" dirty="0">
              <a:solidFill>
                <a:schemeClr val="bg1"/>
              </a:solidFill>
            </a:endParaRPr>
          </a:p>
        </p:txBody>
      </p:sp>
    </p:spTree>
    <p:extLst>
      <p:ext uri="{BB962C8B-B14F-4D97-AF65-F5344CB8AC3E}">
        <p14:creationId xmlns:p14="http://schemas.microsoft.com/office/powerpoint/2010/main" val="9344714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3A83-8517-4B03-91F5-26810948FF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05931" y="393921"/>
            <a:ext cx="7580138" cy="5715423"/>
          </a:xfrm>
          <a:prstGeom prst="rect">
            <a:avLst/>
          </a:prstGeom>
        </p:spPr>
      </p:pic>
      <p:sp>
        <p:nvSpPr>
          <p:cNvPr id="3" name="TextBox 2">
            <a:extLst>
              <a:ext uri="{FF2B5EF4-FFF2-40B4-BE49-F238E27FC236}">
                <a16:creationId xmlns:a16="http://schemas.microsoft.com/office/drawing/2014/main" id="{763AB345-CFEE-47EA-9CCF-B43012514BEE}"/>
              </a:ext>
            </a:extLst>
          </p:cNvPr>
          <p:cNvSpPr txBox="1"/>
          <p:nvPr/>
        </p:nvSpPr>
        <p:spPr>
          <a:xfrm>
            <a:off x="8435335" y="6187080"/>
            <a:ext cx="2957605" cy="276999"/>
          </a:xfrm>
          <a:prstGeom prst="rect">
            <a:avLst/>
          </a:prstGeom>
          <a:noFill/>
        </p:spPr>
        <p:txBody>
          <a:bodyPr wrap="none" rtlCol="0">
            <a:spAutoFit/>
          </a:bodyPr>
          <a:lstStyle/>
          <a:p>
            <a:pPr algn="r"/>
            <a:r>
              <a:rPr lang="en-US" sz="1200" dirty="0" err="1">
                <a:solidFill>
                  <a:schemeClr val="bg1"/>
                </a:solidFill>
              </a:rPr>
              <a:t>Resor</a:t>
            </a:r>
            <a:r>
              <a:rPr lang="en-US" sz="1200" dirty="0">
                <a:solidFill>
                  <a:schemeClr val="bg1"/>
                </a:solidFill>
              </a:rPr>
              <a:t> House, Jackson Hole, Wyoming (1943)</a:t>
            </a:r>
            <a:endParaRPr lang="en-US" sz="1200" i="1" dirty="0">
              <a:solidFill>
                <a:schemeClr val="bg1"/>
              </a:solidFill>
            </a:endParaRPr>
          </a:p>
        </p:txBody>
      </p:sp>
    </p:spTree>
    <p:extLst>
      <p:ext uri="{BB962C8B-B14F-4D97-AF65-F5344CB8AC3E}">
        <p14:creationId xmlns:p14="http://schemas.microsoft.com/office/powerpoint/2010/main" val="9318241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3A83-8517-4B03-91F5-26810948FF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3622" y="1353126"/>
            <a:ext cx="11564756" cy="4151748"/>
          </a:xfrm>
          <a:prstGeom prst="rect">
            <a:avLst/>
          </a:prstGeom>
        </p:spPr>
      </p:pic>
      <p:sp>
        <p:nvSpPr>
          <p:cNvPr id="3" name="TextBox 2">
            <a:extLst>
              <a:ext uri="{FF2B5EF4-FFF2-40B4-BE49-F238E27FC236}">
                <a16:creationId xmlns:a16="http://schemas.microsoft.com/office/drawing/2014/main" id="{5A7522F8-AE24-42A5-BEE7-CF87EC41E028}"/>
              </a:ext>
            </a:extLst>
          </p:cNvPr>
          <p:cNvSpPr txBox="1"/>
          <p:nvPr/>
        </p:nvSpPr>
        <p:spPr>
          <a:xfrm>
            <a:off x="8435335" y="6187080"/>
            <a:ext cx="2957605" cy="276999"/>
          </a:xfrm>
          <a:prstGeom prst="rect">
            <a:avLst/>
          </a:prstGeom>
          <a:noFill/>
        </p:spPr>
        <p:txBody>
          <a:bodyPr wrap="none" rtlCol="0">
            <a:spAutoFit/>
          </a:bodyPr>
          <a:lstStyle/>
          <a:p>
            <a:pPr algn="r"/>
            <a:r>
              <a:rPr lang="en-US" sz="1200" dirty="0" err="1">
                <a:solidFill>
                  <a:schemeClr val="bg1"/>
                </a:solidFill>
              </a:rPr>
              <a:t>Resor</a:t>
            </a:r>
            <a:r>
              <a:rPr lang="en-US" sz="1200" dirty="0">
                <a:solidFill>
                  <a:schemeClr val="bg1"/>
                </a:solidFill>
              </a:rPr>
              <a:t> House, Jackson Hole, Wyoming (1943)</a:t>
            </a:r>
            <a:endParaRPr lang="en-US" sz="1200" i="1" dirty="0">
              <a:solidFill>
                <a:schemeClr val="bg1"/>
              </a:solidFill>
            </a:endParaRPr>
          </a:p>
        </p:txBody>
      </p:sp>
    </p:spTree>
    <p:extLst>
      <p:ext uri="{BB962C8B-B14F-4D97-AF65-F5344CB8AC3E}">
        <p14:creationId xmlns:p14="http://schemas.microsoft.com/office/powerpoint/2010/main" val="3944378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0267" y="872778"/>
            <a:ext cx="6528258" cy="5112442"/>
          </a:xfrm>
          <a:prstGeom prst="rect">
            <a:avLst/>
          </a:prstGeom>
        </p:spPr>
      </p:pic>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spTree>
    <p:extLst>
      <p:ext uri="{BB962C8B-B14F-4D97-AF65-F5344CB8AC3E}">
        <p14:creationId xmlns:p14="http://schemas.microsoft.com/office/powerpoint/2010/main" val="2954319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55690" y="1506310"/>
            <a:ext cx="5143500" cy="3845378"/>
          </a:xfrm>
          <a:prstGeom prst="rect">
            <a:avLst/>
          </a:prstGeom>
        </p:spPr>
      </p:pic>
      <p:pic>
        <p:nvPicPr>
          <p:cNvPr id="6" name="Picture 5">
            <a:extLst>
              <a:ext uri="{FF2B5EF4-FFF2-40B4-BE49-F238E27FC236}">
                <a16:creationId xmlns:a16="http://schemas.microsoft.com/office/drawing/2014/main" id="{CD63501D-C527-4FDA-9DA1-F0A9C6C5282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24035" y="1720280"/>
            <a:ext cx="5526550" cy="3417438"/>
          </a:xfrm>
          <a:prstGeom prst="rect">
            <a:avLst/>
          </a:prstGeom>
        </p:spPr>
      </p:pic>
      <p:sp>
        <p:nvSpPr>
          <p:cNvPr id="5" name="TextBox 4">
            <a:extLst>
              <a:ext uri="{FF2B5EF4-FFF2-40B4-BE49-F238E27FC236}">
                <a16:creationId xmlns:a16="http://schemas.microsoft.com/office/drawing/2014/main" id="{8BC38ADB-1293-4094-A9FF-0BC85FD89195}"/>
              </a:ext>
            </a:extLst>
          </p:cNvPr>
          <p:cNvSpPr txBox="1"/>
          <p:nvPr/>
        </p:nvSpPr>
        <p:spPr>
          <a:xfrm>
            <a:off x="9665097" y="6187081"/>
            <a:ext cx="1727845" cy="276999"/>
          </a:xfrm>
          <a:prstGeom prst="rect">
            <a:avLst/>
          </a:prstGeom>
          <a:noFill/>
        </p:spPr>
        <p:txBody>
          <a:bodyPr wrap="none" rtlCol="0">
            <a:spAutoFit/>
          </a:bodyPr>
          <a:lstStyle/>
          <a:p>
            <a:pPr algn="r"/>
            <a:r>
              <a:rPr lang="en-US" sz="1200" i="1" dirty="0" err="1"/>
              <a:t>Voiture</a:t>
            </a:r>
            <a:r>
              <a:rPr lang="en-US" sz="1200" i="1" dirty="0"/>
              <a:t> Minimum </a:t>
            </a:r>
            <a:r>
              <a:rPr lang="en-US" sz="1200" dirty="0"/>
              <a:t>(1924)</a:t>
            </a:r>
          </a:p>
        </p:txBody>
      </p:sp>
    </p:spTree>
    <p:extLst>
      <p:ext uri="{BB962C8B-B14F-4D97-AF65-F5344CB8AC3E}">
        <p14:creationId xmlns:p14="http://schemas.microsoft.com/office/powerpoint/2010/main" val="114108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40029" y="261861"/>
            <a:ext cx="2774822" cy="6334276"/>
          </a:xfrm>
          <a:prstGeom prst="rect">
            <a:avLst/>
          </a:prstGeom>
        </p:spPr>
      </p:pic>
      <p:pic>
        <p:nvPicPr>
          <p:cNvPr id="6" name="Picture 5">
            <a:extLst>
              <a:ext uri="{FF2B5EF4-FFF2-40B4-BE49-F238E27FC236}">
                <a16:creationId xmlns:a16="http://schemas.microsoft.com/office/drawing/2014/main" id="{CD63501D-C527-4FDA-9DA1-F0A9C6C5282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24035" y="1720280"/>
            <a:ext cx="5526550" cy="3417438"/>
          </a:xfrm>
          <a:prstGeom prst="rect">
            <a:avLst/>
          </a:prstGeom>
        </p:spPr>
      </p:pic>
      <p:sp>
        <p:nvSpPr>
          <p:cNvPr id="5" name="TextBox 4">
            <a:extLst>
              <a:ext uri="{FF2B5EF4-FFF2-40B4-BE49-F238E27FC236}">
                <a16:creationId xmlns:a16="http://schemas.microsoft.com/office/drawing/2014/main" id="{8BC38ADB-1293-4094-A9FF-0BC85FD89195}"/>
              </a:ext>
            </a:extLst>
          </p:cNvPr>
          <p:cNvSpPr txBox="1"/>
          <p:nvPr/>
        </p:nvSpPr>
        <p:spPr>
          <a:xfrm>
            <a:off x="9665097" y="6187081"/>
            <a:ext cx="1727845" cy="276999"/>
          </a:xfrm>
          <a:prstGeom prst="rect">
            <a:avLst/>
          </a:prstGeom>
          <a:noFill/>
        </p:spPr>
        <p:txBody>
          <a:bodyPr wrap="none" rtlCol="0">
            <a:spAutoFit/>
          </a:bodyPr>
          <a:lstStyle/>
          <a:p>
            <a:pPr algn="r"/>
            <a:r>
              <a:rPr lang="en-US" sz="1200" i="1" dirty="0" err="1"/>
              <a:t>Voiture</a:t>
            </a:r>
            <a:r>
              <a:rPr lang="en-US" sz="1200" i="1" dirty="0"/>
              <a:t> Minimum </a:t>
            </a:r>
            <a:r>
              <a:rPr lang="en-US" sz="1200" dirty="0"/>
              <a:t>(1924)</a:t>
            </a:r>
          </a:p>
        </p:txBody>
      </p:sp>
    </p:spTree>
    <p:extLst>
      <p:ext uri="{BB962C8B-B14F-4D97-AF65-F5344CB8AC3E}">
        <p14:creationId xmlns:p14="http://schemas.microsoft.com/office/powerpoint/2010/main" val="1584826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40029" y="261861"/>
            <a:ext cx="2774822" cy="6334276"/>
          </a:xfrm>
          <a:prstGeom prst="rect">
            <a:avLst/>
          </a:prstGeom>
        </p:spPr>
      </p:pic>
      <p:sp>
        <p:nvSpPr>
          <p:cNvPr id="5" name="TextBox 4">
            <a:extLst>
              <a:ext uri="{FF2B5EF4-FFF2-40B4-BE49-F238E27FC236}">
                <a16:creationId xmlns:a16="http://schemas.microsoft.com/office/drawing/2014/main" id="{8BC38ADB-1293-4094-A9FF-0BC85FD89195}"/>
              </a:ext>
            </a:extLst>
          </p:cNvPr>
          <p:cNvSpPr txBox="1"/>
          <p:nvPr/>
        </p:nvSpPr>
        <p:spPr>
          <a:xfrm>
            <a:off x="9665097" y="6187081"/>
            <a:ext cx="1727845" cy="276999"/>
          </a:xfrm>
          <a:prstGeom prst="rect">
            <a:avLst/>
          </a:prstGeom>
          <a:noFill/>
        </p:spPr>
        <p:txBody>
          <a:bodyPr wrap="none" rtlCol="0">
            <a:spAutoFit/>
          </a:bodyPr>
          <a:lstStyle/>
          <a:p>
            <a:pPr algn="r"/>
            <a:r>
              <a:rPr lang="en-US" sz="1200" i="1" dirty="0" err="1"/>
              <a:t>Voiture</a:t>
            </a:r>
            <a:r>
              <a:rPr lang="en-US" sz="1200" i="1" dirty="0"/>
              <a:t> Minimum </a:t>
            </a:r>
            <a:r>
              <a:rPr lang="en-US" sz="1200" dirty="0"/>
              <a:t>(1924)</a:t>
            </a:r>
          </a:p>
        </p:txBody>
      </p:sp>
      <p:pic>
        <p:nvPicPr>
          <p:cNvPr id="9" name="Picture 8">
            <a:extLst>
              <a:ext uri="{FF2B5EF4-FFF2-40B4-BE49-F238E27FC236}">
                <a16:creationId xmlns:a16="http://schemas.microsoft.com/office/drawing/2014/main" id="{0585503B-E7CF-462A-9358-135B7CC12E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2167" y="1095372"/>
            <a:ext cx="6733672" cy="4667254"/>
          </a:xfrm>
          <a:prstGeom prst="rect">
            <a:avLst/>
          </a:prstGeom>
        </p:spPr>
      </p:pic>
    </p:spTree>
    <p:extLst>
      <p:ext uri="{BB962C8B-B14F-4D97-AF65-F5344CB8AC3E}">
        <p14:creationId xmlns:p14="http://schemas.microsoft.com/office/powerpoint/2010/main" val="152552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40029" y="261861"/>
            <a:ext cx="2774822" cy="6334276"/>
          </a:xfrm>
          <a:prstGeom prst="rect">
            <a:avLst/>
          </a:prstGeom>
        </p:spPr>
      </p:pic>
      <p:sp>
        <p:nvSpPr>
          <p:cNvPr id="5" name="TextBox 4">
            <a:extLst>
              <a:ext uri="{FF2B5EF4-FFF2-40B4-BE49-F238E27FC236}">
                <a16:creationId xmlns:a16="http://schemas.microsoft.com/office/drawing/2014/main" id="{8BC38ADB-1293-4094-A9FF-0BC85FD89195}"/>
              </a:ext>
            </a:extLst>
          </p:cNvPr>
          <p:cNvSpPr txBox="1"/>
          <p:nvPr/>
        </p:nvSpPr>
        <p:spPr>
          <a:xfrm>
            <a:off x="9081732" y="6187081"/>
            <a:ext cx="2311210" cy="461665"/>
          </a:xfrm>
          <a:prstGeom prst="rect">
            <a:avLst/>
          </a:prstGeom>
          <a:noFill/>
        </p:spPr>
        <p:txBody>
          <a:bodyPr wrap="none" rtlCol="0">
            <a:spAutoFit/>
          </a:bodyPr>
          <a:lstStyle/>
          <a:p>
            <a:pPr algn="r"/>
            <a:r>
              <a:rPr lang="en-US" sz="1200" i="1" dirty="0" err="1"/>
              <a:t>Voiture</a:t>
            </a:r>
            <a:r>
              <a:rPr lang="en-US" sz="1200" i="1" dirty="0"/>
              <a:t> Minimum </a:t>
            </a:r>
            <a:r>
              <a:rPr lang="en-US" sz="1200" dirty="0"/>
              <a:t>(1924)</a:t>
            </a:r>
          </a:p>
          <a:p>
            <a:pPr algn="r"/>
            <a:r>
              <a:rPr lang="en-US" sz="1200" i="1" dirty="0"/>
              <a:t>Villa Stein</a:t>
            </a:r>
            <a:r>
              <a:rPr lang="en-US" sz="1200" dirty="0"/>
              <a:t>, </a:t>
            </a:r>
            <a:r>
              <a:rPr lang="en-US" sz="1200" dirty="0" err="1"/>
              <a:t>Garches</a:t>
            </a:r>
            <a:r>
              <a:rPr lang="en-US" sz="1200" dirty="0"/>
              <a:t>, France (1928)</a:t>
            </a:r>
          </a:p>
        </p:txBody>
      </p:sp>
      <p:pic>
        <p:nvPicPr>
          <p:cNvPr id="9" name="Picture 8">
            <a:extLst>
              <a:ext uri="{FF2B5EF4-FFF2-40B4-BE49-F238E27FC236}">
                <a16:creationId xmlns:a16="http://schemas.microsoft.com/office/drawing/2014/main" id="{0585503B-E7CF-462A-9358-135B7CC12E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2167" y="1448726"/>
            <a:ext cx="6733672" cy="3960545"/>
          </a:xfrm>
          <a:prstGeom prst="rect">
            <a:avLst/>
          </a:prstGeom>
        </p:spPr>
      </p:pic>
    </p:spTree>
    <p:extLst>
      <p:ext uri="{BB962C8B-B14F-4D97-AF65-F5344CB8AC3E}">
        <p14:creationId xmlns:p14="http://schemas.microsoft.com/office/powerpoint/2010/main" val="249892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0121" y="778307"/>
            <a:ext cx="7080708" cy="5301384"/>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pic>
        <p:nvPicPr>
          <p:cNvPr id="6" name="Picture 5">
            <a:extLst>
              <a:ext uri="{FF2B5EF4-FFF2-40B4-BE49-F238E27FC236}">
                <a16:creationId xmlns:a16="http://schemas.microsoft.com/office/drawing/2014/main" id="{1B300CB4-94D8-46C5-8217-9CE004F25FA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11526" y="1483707"/>
            <a:ext cx="3276602" cy="3890584"/>
          </a:xfrm>
          <a:prstGeom prst="rect">
            <a:avLst/>
          </a:prstGeom>
        </p:spPr>
      </p:pic>
    </p:spTree>
    <p:extLst>
      <p:ext uri="{BB962C8B-B14F-4D97-AF65-F5344CB8AC3E}">
        <p14:creationId xmlns:p14="http://schemas.microsoft.com/office/powerpoint/2010/main" val="133089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26C4D5-F941-4213-9CD5-E2448300E946}"/>
              </a:ext>
            </a:extLst>
          </p:cNvPr>
          <p:cNvSpPr txBox="1"/>
          <p:nvPr/>
        </p:nvSpPr>
        <p:spPr>
          <a:xfrm>
            <a:off x="8693036" y="6187081"/>
            <a:ext cx="2699906" cy="276999"/>
          </a:xfrm>
          <a:prstGeom prst="rect">
            <a:avLst/>
          </a:prstGeom>
          <a:noFill/>
        </p:spPr>
        <p:txBody>
          <a:bodyPr wrap="none" rtlCol="0">
            <a:spAutoFit/>
          </a:bodyPr>
          <a:lstStyle/>
          <a:p>
            <a:pPr algn="r"/>
            <a:r>
              <a:rPr lang="en-US" sz="1200" i="1" dirty="0"/>
              <a:t>Five Points of a New Architecture </a:t>
            </a:r>
            <a:r>
              <a:rPr lang="en-US" sz="1200" dirty="0"/>
              <a:t>(1926)</a:t>
            </a:r>
          </a:p>
        </p:txBody>
      </p:sp>
      <p:sp>
        <p:nvSpPr>
          <p:cNvPr id="2" name="TextBox 1">
            <a:extLst>
              <a:ext uri="{FF2B5EF4-FFF2-40B4-BE49-F238E27FC236}">
                <a16:creationId xmlns:a16="http://schemas.microsoft.com/office/drawing/2014/main" id="{62FD75D6-457A-48DD-BA9D-66EA9A00B699}"/>
              </a:ext>
            </a:extLst>
          </p:cNvPr>
          <p:cNvSpPr txBox="1"/>
          <p:nvPr/>
        </p:nvSpPr>
        <p:spPr>
          <a:xfrm>
            <a:off x="933451" y="677881"/>
            <a:ext cx="4914900" cy="5509200"/>
          </a:xfrm>
          <a:prstGeom prst="rect">
            <a:avLst/>
          </a:prstGeom>
          <a:noFill/>
        </p:spPr>
        <p:txBody>
          <a:bodyPr wrap="square" rtlCol="0">
            <a:spAutoFit/>
          </a:bodyPr>
          <a:lstStyle/>
          <a:p>
            <a:pPr marL="342900" indent="-342900">
              <a:buAutoNum type="arabicPeriod"/>
            </a:pPr>
            <a:r>
              <a:rPr lang="en-US" sz="2400" b="1" dirty="0" err="1"/>
              <a:t>Pilotis</a:t>
            </a:r>
            <a:endParaRPr lang="en-US" sz="2400" b="1" dirty="0"/>
          </a:p>
          <a:p>
            <a:pPr marL="800100" lvl="1" indent="-342900">
              <a:buFont typeface="Arial" panose="020B0604020202020204" pitchFamily="34" charset="0"/>
              <a:buChar char="•"/>
            </a:pPr>
            <a:r>
              <a:rPr lang="en-US" sz="1600" dirty="0"/>
              <a:t>Most important point</a:t>
            </a:r>
          </a:p>
          <a:p>
            <a:pPr marL="800100" lvl="1" indent="-342900">
              <a:buFont typeface="Arial" panose="020B0604020202020204" pitchFamily="34" charset="0"/>
              <a:buChar char="•"/>
            </a:pPr>
            <a:r>
              <a:rPr lang="en-US" sz="1600" dirty="0"/>
              <a:t>Lifted the building off the ground</a:t>
            </a:r>
          </a:p>
          <a:p>
            <a:pPr lvl="1"/>
            <a:endParaRPr lang="en-US" dirty="0"/>
          </a:p>
          <a:p>
            <a:pPr marL="342900" indent="-342900">
              <a:buAutoNum type="arabicPeriod"/>
            </a:pPr>
            <a:r>
              <a:rPr lang="en-US" sz="2400" b="1" dirty="0"/>
              <a:t>Free Ground Plan</a:t>
            </a:r>
          </a:p>
          <a:p>
            <a:pPr marL="800100" lvl="1" indent="-342900">
              <a:buFont typeface="Arial" panose="020B0604020202020204" pitchFamily="34" charset="0"/>
              <a:buChar char="•"/>
            </a:pPr>
            <a:r>
              <a:rPr lang="en-US" sz="1600" dirty="0"/>
              <a:t>Walls to designate space rather than structure</a:t>
            </a:r>
          </a:p>
          <a:p>
            <a:pPr marL="800100" lvl="1" indent="-342900">
              <a:buFont typeface="Arial" panose="020B0604020202020204" pitchFamily="34" charset="0"/>
              <a:buChar char="•"/>
            </a:pPr>
            <a:r>
              <a:rPr lang="en-US" sz="1600" dirty="0"/>
              <a:t>Demands of form over structure</a:t>
            </a:r>
          </a:p>
          <a:p>
            <a:pPr lvl="1"/>
            <a:endParaRPr lang="en-US" dirty="0"/>
          </a:p>
          <a:p>
            <a:pPr marL="342900" indent="-342900">
              <a:buAutoNum type="arabicPeriod"/>
            </a:pPr>
            <a:r>
              <a:rPr lang="en-US" sz="2400" b="1" dirty="0"/>
              <a:t>Free Façade</a:t>
            </a:r>
          </a:p>
          <a:p>
            <a:pPr marL="800100" lvl="1" indent="-342900">
              <a:buFont typeface="Arial" panose="020B0604020202020204" pitchFamily="34" charset="0"/>
              <a:buChar char="•"/>
            </a:pPr>
            <a:r>
              <a:rPr lang="en-US" sz="1600" dirty="0"/>
              <a:t>Similar to Free Plan, but in elevation</a:t>
            </a:r>
          </a:p>
          <a:p>
            <a:pPr marL="800100" lvl="1" indent="-342900">
              <a:buFont typeface="Arial" panose="020B0604020202020204" pitchFamily="34" charset="0"/>
              <a:buChar char="•"/>
            </a:pPr>
            <a:r>
              <a:rPr lang="en-US" sz="1600" dirty="0"/>
              <a:t>Independence of opening from structure</a:t>
            </a:r>
          </a:p>
          <a:p>
            <a:pPr lvl="1"/>
            <a:endParaRPr lang="en-US" dirty="0"/>
          </a:p>
          <a:p>
            <a:pPr marL="342900" indent="-342900">
              <a:buAutoNum type="arabicPeriod"/>
            </a:pPr>
            <a:r>
              <a:rPr lang="en-US" sz="2400" b="1" dirty="0"/>
              <a:t>Ribbon Window</a:t>
            </a:r>
          </a:p>
          <a:p>
            <a:pPr marL="800100" lvl="1" indent="-342900">
              <a:buFont typeface="Arial" panose="020B0604020202020204" pitchFamily="34" charset="0"/>
              <a:buChar char="•"/>
            </a:pPr>
            <a:r>
              <a:rPr lang="en-US" sz="1600" dirty="0"/>
              <a:t>Dependent on Free Façade</a:t>
            </a:r>
          </a:p>
          <a:p>
            <a:pPr marL="800100" lvl="1" indent="-342900">
              <a:buFont typeface="Arial" panose="020B0604020202020204" pitchFamily="34" charset="0"/>
              <a:buChar char="•"/>
            </a:pPr>
            <a:r>
              <a:rPr lang="en-US" sz="1600" dirty="0"/>
              <a:t>Even lighting throughout contained room</a:t>
            </a:r>
          </a:p>
          <a:p>
            <a:pPr lvl="1"/>
            <a:endParaRPr lang="en-US" dirty="0"/>
          </a:p>
          <a:p>
            <a:pPr marL="342900" indent="-342900">
              <a:buAutoNum type="arabicPeriod"/>
            </a:pPr>
            <a:r>
              <a:rPr lang="en-US" sz="2400" b="1" dirty="0"/>
              <a:t>Roof Garden</a:t>
            </a:r>
          </a:p>
          <a:p>
            <a:pPr marL="800100" lvl="1" indent="-342900">
              <a:buFont typeface="Arial" panose="020B0604020202020204" pitchFamily="34" charset="0"/>
              <a:buChar char="•"/>
            </a:pPr>
            <a:r>
              <a:rPr lang="en-US" sz="1600" dirty="0"/>
              <a:t>Reintroduction of nature into the city</a:t>
            </a:r>
          </a:p>
          <a:p>
            <a:pPr marL="800100" lvl="1" indent="-342900">
              <a:buFont typeface="Arial" panose="020B0604020202020204" pitchFamily="34" charset="0"/>
              <a:buChar char="•"/>
            </a:pPr>
            <a:r>
              <a:rPr lang="en-US" sz="1600" dirty="0"/>
              <a:t>Provide insulation for flat concrete roof</a:t>
            </a:r>
          </a:p>
        </p:txBody>
      </p:sp>
      <p:pic>
        <p:nvPicPr>
          <p:cNvPr id="5" name="Picture 4">
            <a:extLst>
              <a:ext uri="{FF2B5EF4-FFF2-40B4-BE49-F238E27FC236}">
                <a16:creationId xmlns:a16="http://schemas.microsoft.com/office/drawing/2014/main" id="{CE547DA1-C4F9-4B1E-922A-154C3710AA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89176" y="798902"/>
            <a:ext cx="3785796" cy="5260196"/>
          </a:xfrm>
          <a:prstGeom prst="rect">
            <a:avLst/>
          </a:prstGeom>
        </p:spPr>
      </p:pic>
    </p:spTree>
    <p:extLst>
      <p:ext uri="{BB962C8B-B14F-4D97-AF65-F5344CB8AC3E}">
        <p14:creationId xmlns:p14="http://schemas.microsoft.com/office/powerpoint/2010/main" val="191765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367" y="393920"/>
            <a:ext cx="9089266" cy="5493324"/>
          </a:xfrm>
          <a:prstGeom prst="rect">
            <a:avLst/>
          </a:prstGeom>
        </p:spPr>
      </p:pic>
      <p:sp>
        <p:nvSpPr>
          <p:cNvPr id="4" name="TextBox 3">
            <a:extLst>
              <a:ext uri="{FF2B5EF4-FFF2-40B4-BE49-F238E27FC236}">
                <a16:creationId xmlns:a16="http://schemas.microsoft.com/office/drawing/2014/main" id="{40C397C9-5F18-4DEA-AE12-5534AE0CBB43}"/>
              </a:ext>
            </a:extLst>
          </p:cNvPr>
          <p:cNvSpPr txBox="1"/>
          <p:nvPr/>
        </p:nvSpPr>
        <p:spPr>
          <a:xfrm>
            <a:off x="8032470" y="6187081"/>
            <a:ext cx="3360472" cy="276999"/>
          </a:xfrm>
          <a:prstGeom prst="rect">
            <a:avLst/>
          </a:prstGeom>
          <a:noFill/>
        </p:spPr>
        <p:txBody>
          <a:bodyPr wrap="none" rtlCol="0">
            <a:spAutoFit/>
          </a:bodyPr>
          <a:lstStyle/>
          <a:p>
            <a:pPr algn="r"/>
            <a:r>
              <a:rPr lang="en-US" sz="1200" i="1" dirty="0"/>
              <a:t>Villa </a:t>
            </a:r>
            <a:r>
              <a:rPr lang="en-US" sz="1200" i="1" dirty="0" err="1"/>
              <a:t>Savoye</a:t>
            </a:r>
            <a:r>
              <a:rPr lang="en-US" sz="1200" dirty="0"/>
              <a:t>, </a:t>
            </a:r>
            <a:r>
              <a:rPr lang="en-US" sz="1200" dirty="0" err="1"/>
              <a:t>Poissy</a:t>
            </a:r>
            <a:r>
              <a:rPr lang="en-US" sz="1200" dirty="0"/>
              <a:t> (near Paris), France (1929 – 31)</a:t>
            </a:r>
          </a:p>
        </p:txBody>
      </p:sp>
    </p:spTree>
    <p:extLst>
      <p:ext uri="{BB962C8B-B14F-4D97-AF65-F5344CB8AC3E}">
        <p14:creationId xmlns:p14="http://schemas.microsoft.com/office/powerpoint/2010/main" val="193561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8848C-7A20-470E-A166-D9FFDB6460FE}"/>
              </a:ext>
            </a:extLst>
          </p:cNvPr>
          <p:cNvSpPr txBox="1"/>
          <p:nvPr/>
        </p:nvSpPr>
        <p:spPr>
          <a:xfrm>
            <a:off x="2180344" y="3105834"/>
            <a:ext cx="7831311" cy="646331"/>
          </a:xfrm>
          <a:prstGeom prst="rect">
            <a:avLst/>
          </a:prstGeom>
          <a:noFill/>
        </p:spPr>
        <p:txBody>
          <a:bodyPr wrap="none" rtlCol="0">
            <a:spAutoFit/>
          </a:bodyPr>
          <a:lstStyle/>
          <a:p>
            <a:r>
              <a:rPr lang="en-US" dirty="0">
                <a:solidFill>
                  <a:schemeClr val="bg1"/>
                </a:solidFill>
              </a:rPr>
              <a:t>Video shown in class:</a:t>
            </a:r>
          </a:p>
          <a:p>
            <a:r>
              <a:rPr lang="en-US" dirty="0">
                <a:solidFill>
                  <a:schemeClr val="bg1"/>
                </a:solidFill>
              </a:rPr>
              <a:t>https://www.youtube.com/watch?v=BsIO0gna0M8&amp;ab_channel=clemencerigaud</a:t>
            </a:r>
          </a:p>
        </p:txBody>
      </p:sp>
    </p:spTree>
    <p:extLst>
      <p:ext uri="{BB962C8B-B14F-4D97-AF65-F5344CB8AC3E}">
        <p14:creationId xmlns:p14="http://schemas.microsoft.com/office/powerpoint/2010/main" val="2460560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313" y="0"/>
            <a:ext cx="10323374" cy="6858000"/>
          </a:xfrm>
          <a:prstGeom prst="rect">
            <a:avLst/>
          </a:prstGeom>
        </p:spPr>
      </p:pic>
      <p:sp>
        <p:nvSpPr>
          <p:cNvPr id="4" name="TextBox 3">
            <a:extLst>
              <a:ext uri="{FF2B5EF4-FFF2-40B4-BE49-F238E27FC236}">
                <a16:creationId xmlns:a16="http://schemas.microsoft.com/office/drawing/2014/main" id="{1B9B8F8F-2CA4-4484-8F47-0F318643AD5B}"/>
              </a:ext>
            </a:extLst>
          </p:cNvPr>
          <p:cNvSpPr txBox="1"/>
          <p:nvPr/>
        </p:nvSpPr>
        <p:spPr>
          <a:xfrm>
            <a:off x="8032470" y="6187081"/>
            <a:ext cx="3360472" cy="276999"/>
          </a:xfrm>
          <a:prstGeom prst="rect">
            <a:avLst/>
          </a:prstGeom>
          <a:noFill/>
        </p:spPr>
        <p:txBody>
          <a:bodyPr wrap="none" rtlCol="0">
            <a:spAutoFit/>
          </a:bodyPr>
          <a:lstStyle/>
          <a:p>
            <a:pPr algn="r"/>
            <a:r>
              <a:rPr lang="en-US" sz="1200" i="1" dirty="0">
                <a:solidFill>
                  <a:schemeClr val="bg1"/>
                </a:solidFill>
              </a:rPr>
              <a:t>Villa </a:t>
            </a:r>
            <a:r>
              <a:rPr lang="en-US" sz="1200" i="1" dirty="0" err="1">
                <a:solidFill>
                  <a:schemeClr val="bg1"/>
                </a:solidFill>
              </a:rPr>
              <a:t>Savoye</a:t>
            </a:r>
            <a:r>
              <a:rPr lang="en-US" sz="1200" dirty="0">
                <a:solidFill>
                  <a:schemeClr val="bg1"/>
                </a:solidFill>
              </a:rPr>
              <a:t>, </a:t>
            </a:r>
            <a:r>
              <a:rPr lang="en-US" sz="1200" dirty="0" err="1">
                <a:solidFill>
                  <a:schemeClr val="bg1"/>
                </a:solidFill>
              </a:rPr>
              <a:t>Poissy</a:t>
            </a:r>
            <a:r>
              <a:rPr lang="en-US" sz="1200" dirty="0">
                <a:solidFill>
                  <a:schemeClr val="bg1"/>
                </a:solidFill>
              </a:rPr>
              <a:t> (near Paris), France (1929 – 31)</a:t>
            </a:r>
          </a:p>
        </p:txBody>
      </p:sp>
    </p:spTree>
    <p:extLst>
      <p:ext uri="{BB962C8B-B14F-4D97-AF65-F5344CB8AC3E}">
        <p14:creationId xmlns:p14="http://schemas.microsoft.com/office/powerpoint/2010/main" val="417833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pic>
        <p:nvPicPr>
          <p:cNvPr id="4" name="Picture 3">
            <a:extLst>
              <a:ext uri="{FF2B5EF4-FFF2-40B4-BE49-F238E27FC236}">
                <a16:creationId xmlns:a16="http://schemas.microsoft.com/office/drawing/2014/main" id="{FC743E76-4CFC-436D-BCAF-644C689036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4398" y="647700"/>
            <a:ext cx="6935177" cy="4591050"/>
          </a:xfrm>
          <a:prstGeom prst="rect">
            <a:avLst/>
          </a:prstGeom>
        </p:spPr>
      </p:pic>
      <p:sp>
        <p:nvSpPr>
          <p:cNvPr id="5" name="TextBox 4">
            <a:extLst>
              <a:ext uri="{FF2B5EF4-FFF2-40B4-BE49-F238E27FC236}">
                <a16:creationId xmlns:a16="http://schemas.microsoft.com/office/drawing/2014/main" id="{AB05C3D4-C746-4F64-AE49-2C875E890213}"/>
              </a:ext>
            </a:extLst>
          </p:cNvPr>
          <p:cNvSpPr txBox="1"/>
          <p:nvPr/>
        </p:nvSpPr>
        <p:spPr>
          <a:xfrm>
            <a:off x="8032470" y="6187081"/>
            <a:ext cx="3360472" cy="276999"/>
          </a:xfrm>
          <a:prstGeom prst="rect">
            <a:avLst/>
          </a:prstGeom>
          <a:noFill/>
        </p:spPr>
        <p:txBody>
          <a:bodyPr wrap="none" rtlCol="0">
            <a:spAutoFit/>
          </a:bodyPr>
          <a:lstStyle/>
          <a:p>
            <a:pPr algn="r"/>
            <a:r>
              <a:rPr lang="en-US" sz="1200" i="1" dirty="0">
                <a:solidFill>
                  <a:schemeClr val="bg1"/>
                </a:solidFill>
              </a:rPr>
              <a:t>Villa </a:t>
            </a:r>
            <a:r>
              <a:rPr lang="en-US" sz="1200" i="1" dirty="0" err="1">
                <a:solidFill>
                  <a:schemeClr val="bg1"/>
                </a:solidFill>
              </a:rPr>
              <a:t>Savoye</a:t>
            </a:r>
            <a:r>
              <a:rPr lang="en-US" sz="1200" dirty="0">
                <a:solidFill>
                  <a:schemeClr val="bg1"/>
                </a:solidFill>
              </a:rPr>
              <a:t>, </a:t>
            </a:r>
            <a:r>
              <a:rPr lang="en-US" sz="1200" dirty="0" err="1">
                <a:solidFill>
                  <a:schemeClr val="bg1"/>
                </a:solidFill>
              </a:rPr>
              <a:t>Poissy</a:t>
            </a:r>
            <a:r>
              <a:rPr lang="en-US" sz="1200" dirty="0">
                <a:solidFill>
                  <a:schemeClr val="bg1"/>
                </a:solidFill>
              </a:rPr>
              <a:t> (near Paris), France (1929 – 31)</a:t>
            </a:r>
          </a:p>
        </p:txBody>
      </p:sp>
    </p:spTree>
    <p:extLst>
      <p:ext uri="{BB962C8B-B14F-4D97-AF65-F5344CB8AC3E}">
        <p14:creationId xmlns:p14="http://schemas.microsoft.com/office/powerpoint/2010/main" val="1446177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94794-C3DF-4862-94BF-542F7A38DB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5844"/>
            <a:ext cx="6381750" cy="4786312"/>
          </a:xfrm>
          <a:prstGeom prst="rect">
            <a:avLst/>
          </a:prstGeom>
        </p:spPr>
      </p:pic>
      <p:pic>
        <p:nvPicPr>
          <p:cNvPr id="5" name="Picture 4">
            <a:extLst>
              <a:ext uri="{FF2B5EF4-FFF2-40B4-BE49-F238E27FC236}">
                <a16:creationId xmlns:a16="http://schemas.microsoft.com/office/drawing/2014/main" id="{21CEB4DE-00A5-4EE9-A378-230653618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8450" y="1035844"/>
            <a:ext cx="5315793" cy="2959389"/>
          </a:xfrm>
          <a:prstGeom prst="rect">
            <a:avLst/>
          </a:prstGeom>
        </p:spPr>
      </p:pic>
      <p:sp>
        <p:nvSpPr>
          <p:cNvPr id="6" name="TextBox 5">
            <a:extLst>
              <a:ext uri="{FF2B5EF4-FFF2-40B4-BE49-F238E27FC236}">
                <a16:creationId xmlns:a16="http://schemas.microsoft.com/office/drawing/2014/main" id="{57254621-5CBB-4F79-B69D-36F262079298}"/>
              </a:ext>
            </a:extLst>
          </p:cNvPr>
          <p:cNvSpPr txBox="1"/>
          <p:nvPr/>
        </p:nvSpPr>
        <p:spPr>
          <a:xfrm>
            <a:off x="8032470" y="6187081"/>
            <a:ext cx="3360472" cy="276999"/>
          </a:xfrm>
          <a:prstGeom prst="rect">
            <a:avLst/>
          </a:prstGeom>
          <a:noFill/>
        </p:spPr>
        <p:txBody>
          <a:bodyPr wrap="none" rtlCol="0">
            <a:spAutoFit/>
          </a:bodyPr>
          <a:lstStyle/>
          <a:p>
            <a:pPr algn="r"/>
            <a:r>
              <a:rPr lang="en-US" sz="1200" i="1" dirty="0">
                <a:solidFill>
                  <a:schemeClr val="bg1"/>
                </a:solidFill>
              </a:rPr>
              <a:t>Villa </a:t>
            </a:r>
            <a:r>
              <a:rPr lang="en-US" sz="1200" i="1" dirty="0" err="1">
                <a:solidFill>
                  <a:schemeClr val="bg1"/>
                </a:solidFill>
              </a:rPr>
              <a:t>Savoye</a:t>
            </a:r>
            <a:r>
              <a:rPr lang="en-US" sz="1200" dirty="0">
                <a:solidFill>
                  <a:schemeClr val="bg1"/>
                </a:solidFill>
              </a:rPr>
              <a:t>, </a:t>
            </a:r>
            <a:r>
              <a:rPr lang="en-US" sz="1200" dirty="0" err="1">
                <a:solidFill>
                  <a:schemeClr val="bg1"/>
                </a:solidFill>
              </a:rPr>
              <a:t>Poissy</a:t>
            </a:r>
            <a:r>
              <a:rPr lang="en-US" sz="1200" dirty="0">
                <a:solidFill>
                  <a:schemeClr val="bg1"/>
                </a:solidFill>
              </a:rPr>
              <a:t> (near Paris), France (1929 – 31)</a:t>
            </a:r>
          </a:p>
        </p:txBody>
      </p:sp>
    </p:spTree>
    <p:extLst>
      <p:ext uri="{BB962C8B-B14F-4D97-AF65-F5344CB8AC3E}">
        <p14:creationId xmlns:p14="http://schemas.microsoft.com/office/powerpoint/2010/main" val="1210502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94794-C3DF-4862-94BF-542F7A38DB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35844"/>
            <a:ext cx="6381750" cy="4238625"/>
          </a:xfrm>
          <a:prstGeom prst="rect">
            <a:avLst/>
          </a:prstGeom>
        </p:spPr>
      </p:pic>
      <p:pic>
        <p:nvPicPr>
          <p:cNvPr id="5" name="Picture 4">
            <a:extLst>
              <a:ext uri="{FF2B5EF4-FFF2-40B4-BE49-F238E27FC236}">
                <a16:creationId xmlns:a16="http://schemas.microsoft.com/office/drawing/2014/main" id="{21CEB4DE-00A5-4EE9-A378-230653618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8450" y="1035844"/>
            <a:ext cx="5315793" cy="2959389"/>
          </a:xfrm>
          <a:prstGeom prst="rect">
            <a:avLst/>
          </a:prstGeom>
        </p:spPr>
      </p:pic>
      <p:sp>
        <p:nvSpPr>
          <p:cNvPr id="6" name="TextBox 5">
            <a:extLst>
              <a:ext uri="{FF2B5EF4-FFF2-40B4-BE49-F238E27FC236}">
                <a16:creationId xmlns:a16="http://schemas.microsoft.com/office/drawing/2014/main" id="{57254621-5CBB-4F79-B69D-36F262079298}"/>
              </a:ext>
            </a:extLst>
          </p:cNvPr>
          <p:cNvSpPr txBox="1"/>
          <p:nvPr/>
        </p:nvSpPr>
        <p:spPr>
          <a:xfrm>
            <a:off x="8032470" y="6187081"/>
            <a:ext cx="3360472" cy="276999"/>
          </a:xfrm>
          <a:prstGeom prst="rect">
            <a:avLst/>
          </a:prstGeom>
          <a:noFill/>
        </p:spPr>
        <p:txBody>
          <a:bodyPr wrap="none" rtlCol="0">
            <a:spAutoFit/>
          </a:bodyPr>
          <a:lstStyle/>
          <a:p>
            <a:pPr algn="r"/>
            <a:r>
              <a:rPr lang="en-US" sz="1200" i="1" dirty="0">
                <a:solidFill>
                  <a:schemeClr val="bg1"/>
                </a:solidFill>
              </a:rPr>
              <a:t>Villa </a:t>
            </a:r>
            <a:r>
              <a:rPr lang="en-US" sz="1200" i="1" dirty="0" err="1">
                <a:solidFill>
                  <a:schemeClr val="bg1"/>
                </a:solidFill>
              </a:rPr>
              <a:t>Savoye</a:t>
            </a:r>
            <a:r>
              <a:rPr lang="en-US" sz="1200" dirty="0">
                <a:solidFill>
                  <a:schemeClr val="bg1"/>
                </a:solidFill>
              </a:rPr>
              <a:t>, </a:t>
            </a:r>
            <a:r>
              <a:rPr lang="en-US" sz="1200" dirty="0" err="1">
                <a:solidFill>
                  <a:schemeClr val="bg1"/>
                </a:solidFill>
              </a:rPr>
              <a:t>Poissy</a:t>
            </a:r>
            <a:r>
              <a:rPr lang="en-US" sz="1200" dirty="0">
                <a:solidFill>
                  <a:schemeClr val="bg1"/>
                </a:solidFill>
              </a:rPr>
              <a:t> (near Paris), France (1929 – 31)</a:t>
            </a:r>
          </a:p>
        </p:txBody>
      </p:sp>
    </p:spTree>
    <p:extLst>
      <p:ext uri="{BB962C8B-B14F-4D97-AF65-F5344CB8AC3E}">
        <p14:creationId xmlns:p14="http://schemas.microsoft.com/office/powerpoint/2010/main" val="1181559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6787" y="1371600"/>
            <a:ext cx="11558426" cy="4114800"/>
          </a:xfrm>
          <a:prstGeom prst="rect">
            <a:avLst/>
          </a:prstGeom>
        </p:spPr>
      </p:pic>
      <p:sp>
        <p:nvSpPr>
          <p:cNvPr id="4" name="TextBox 3">
            <a:extLst>
              <a:ext uri="{FF2B5EF4-FFF2-40B4-BE49-F238E27FC236}">
                <a16:creationId xmlns:a16="http://schemas.microsoft.com/office/drawing/2014/main" id="{84F4699A-0750-48CC-AA7E-630EA0025224}"/>
              </a:ext>
            </a:extLst>
          </p:cNvPr>
          <p:cNvSpPr txBox="1"/>
          <p:nvPr/>
        </p:nvSpPr>
        <p:spPr>
          <a:xfrm>
            <a:off x="8032470" y="6187081"/>
            <a:ext cx="3360472" cy="276999"/>
          </a:xfrm>
          <a:prstGeom prst="rect">
            <a:avLst/>
          </a:prstGeom>
          <a:noFill/>
        </p:spPr>
        <p:txBody>
          <a:bodyPr wrap="none" rtlCol="0">
            <a:spAutoFit/>
          </a:bodyPr>
          <a:lstStyle/>
          <a:p>
            <a:pPr algn="r"/>
            <a:r>
              <a:rPr lang="en-US" sz="1200" i="1" dirty="0"/>
              <a:t>Villa </a:t>
            </a:r>
            <a:r>
              <a:rPr lang="en-US" sz="1200" i="1" dirty="0" err="1"/>
              <a:t>Savoye</a:t>
            </a:r>
            <a:r>
              <a:rPr lang="en-US" sz="1200" dirty="0"/>
              <a:t>, </a:t>
            </a:r>
            <a:r>
              <a:rPr lang="en-US" sz="1200" dirty="0" err="1"/>
              <a:t>Poissy</a:t>
            </a:r>
            <a:r>
              <a:rPr lang="en-US" sz="1200" dirty="0"/>
              <a:t> (near Paris), France (1929 – 31)</a:t>
            </a:r>
          </a:p>
        </p:txBody>
      </p:sp>
    </p:spTree>
    <p:extLst>
      <p:ext uri="{BB962C8B-B14F-4D97-AF65-F5344CB8AC3E}">
        <p14:creationId xmlns:p14="http://schemas.microsoft.com/office/powerpoint/2010/main" val="2737631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319D4-B514-4E34-9939-FE741D065464}"/>
              </a:ext>
            </a:extLst>
          </p:cNvPr>
          <p:cNvSpPr/>
          <p:nvPr/>
        </p:nvSpPr>
        <p:spPr>
          <a:xfrm>
            <a:off x="6734175" y="1829217"/>
            <a:ext cx="3781426" cy="830997"/>
          </a:xfrm>
          <a:prstGeom prst="rect">
            <a:avLst/>
          </a:prstGeom>
        </p:spPr>
        <p:txBody>
          <a:bodyPr wrap="square">
            <a:spAutoFit/>
          </a:bodyPr>
          <a:lstStyle/>
          <a:p>
            <a:pPr algn="ctr"/>
            <a:r>
              <a:rPr lang="en-US" sz="1600" i="1" dirty="0">
                <a:solidFill>
                  <a:schemeClr val="bg1"/>
                </a:solidFill>
                <a:latin typeface="Arial" panose="020B0604020202020204" pitchFamily="34" charset="0"/>
              </a:rPr>
              <a:t>Plan (Ville) </a:t>
            </a:r>
            <a:r>
              <a:rPr lang="en-US" sz="1600" i="1" dirty="0" err="1">
                <a:solidFill>
                  <a:schemeClr val="bg1"/>
                </a:solidFill>
                <a:latin typeface="Arial" panose="020B0604020202020204" pitchFamily="34" charset="0"/>
              </a:rPr>
              <a:t>Voisin</a:t>
            </a:r>
            <a:endParaRPr lang="en-US" sz="1600" i="1" dirty="0">
              <a:solidFill>
                <a:schemeClr val="bg1"/>
              </a:solidFill>
              <a:latin typeface="Arial" panose="020B0604020202020204" pitchFamily="34" charset="0"/>
            </a:endParaRPr>
          </a:p>
          <a:p>
            <a:pPr algn="ctr"/>
            <a:r>
              <a:rPr lang="en-US" sz="1600" i="1" dirty="0">
                <a:solidFill>
                  <a:schemeClr val="bg1"/>
                </a:solidFill>
                <a:latin typeface="Arial" panose="020B0604020202020204" pitchFamily="34" charset="0"/>
              </a:rPr>
              <a:t>Plan of Neighbors</a:t>
            </a:r>
          </a:p>
          <a:p>
            <a:pPr algn="ctr"/>
            <a:r>
              <a:rPr lang="en-US" sz="1600" dirty="0">
                <a:solidFill>
                  <a:schemeClr val="bg1"/>
                </a:solidFill>
                <a:latin typeface="Arial" panose="020B0604020202020204" pitchFamily="34" charset="0"/>
              </a:rPr>
              <a:t>1925</a:t>
            </a:r>
            <a:endParaRPr lang="en-US" sz="1400" dirty="0">
              <a:solidFill>
                <a:schemeClr val="bg1"/>
              </a:solidFill>
            </a:endParaRPr>
          </a:p>
        </p:txBody>
      </p:sp>
      <p:sp>
        <p:nvSpPr>
          <p:cNvPr id="5" name="Rectangle 4">
            <a:extLst>
              <a:ext uri="{FF2B5EF4-FFF2-40B4-BE49-F238E27FC236}">
                <a16:creationId xmlns:a16="http://schemas.microsoft.com/office/drawing/2014/main" id="{96F30BF8-D263-4801-BA21-3CE8954AC7A1}"/>
              </a:ext>
            </a:extLst>
          </p:cNvPr>
          <p:cNvSpPr/>
          <p:nvPr/>
        </p:nvSpPr>
        <p:spPr>
          <a:xfrm>
            <a:off x="1524000" y="1829217"/>
            <a:ext cx="3781426" cy="830997"/>
          </a:xfrm>
          <a:prstGeom prst="rect">
            <a:avLst/>
          </a:prstGeom>
        </p:spPr>
        <p:txBody>
          <a:bodyPr wrap="square">
            <a:spAutoFit/>
          </a:bodyPr>
          <a:lstStyle/>
          <a:p>
            <a:pPr algn="ctr"/>
            <a:r>
              <a:rPr lang="en-US" sz="1600" i="1" dirty="0">
                <a:solidFill>
                  <a:schemeClr val="bg1"/>
                </a:solidFill>
                <a:latin typeface="Arial" panose="020B0604020202020204" pitchFamily="34" charset="0"/>
              </a:rPr>
              <a:t>Ville </a:t>
            </a:r>
            <a:r>
              <a:rPr lang="en-US" sz="1600" i="1" dirty="0" err="1">
                <a:solidFill>
                  <a:schemeClr val="bg1"/>
                </a:solidFill>
                <a:latin typeface="Arial" panose="020B0604020202020204" pitchFamily="34" charset="0"/>
              </a:rPr>
              <a:t>Contemporaine</a:t>
            </a:r>
            <a:endParaRPr lang="en-US" sz="1600" i="1" dirty="0">
              <a:solidFill>
                <a:schemeClr val="bg1"/>
              </a:solidFill>
              <a:latin typeface="Arial" panose="020B0604020202020204" pitchFamily="34" charset="0"/>
            </a:endParaRPr>
          </a:p>
          <a:p>
            <a:pPr algn="ctr"/>
            <a:r>
              <a:rPr lang="en-US" sz="1600" i="1" dirty="0">
                <a:solidFill>
                  <a:schemeClr val="bg1"/>
                </a:solidFill>
                <a:latin typeface="Arial" panose="020B0604020202020204" pitchFamily="34" charset="0"/>
              </a:rPr>
              <a:t>City for 3 million inhabitants</a:t>
            </a:r>
          </a:p>
          <a:p>
            <a:pPr algn="ctr"/>
            <a:r>
              <a:rPr lang="en-US" sz="1600" dirty="0">
                <a:solidFill>
                  <a:schemeClr val="bg1"/>
                </a:solidFill>
                <a:latin typeface="Arial" panose="020B0604020202020204" pitchFamily="34" charset="0"/>
              </a:rPr>
              <a:t>1922</a:t>
            </a:r>
            <a:endParaRPr lang="en-US" sz="1400" dirty="0">
              <a:solidFill>
                <a:schemeClr val="bg1"/>
              </a:solidFill>
            </a:endParaRPr>
          </a:p>
        </p:txBody>
      </p:sp>
      <p:sp>
        <p:nvSpPr>
          <p:cNvPr id="6" name="Rectangle 5">
            <a:extLst>
              <a:ext uri="{FF2B5EF4-FFF2-40B4-BE49-F238E27FC236}">
                <a16:creationId xmlns:a16="http://schemas.microsoft.com/office/drawing/2014/main" id="{301D48FB-E3F7-4CD2-A4E7-EEFC3D7D7378}"/>
              </a:ext>
            </a:extLst>
          </p:cNvPr>
          <p:cNvSpPr/>
          <p:nvPr/>
        </p:nvSpPr>
        <p:spPr>
          <a:xfrm>
            <a:off x="4205287" y="3858042"/>
            <a:ext cx="3781426" cy="338554"/>
          </a:xfrm>
          <a:prstGeom prst="rect">
            <a:avLst/>
          </a:prstGeom>
        </p:spPr>
        <p:txBody>
          <a:bodyPr wrap="square">
            <a:spAutoFit/>
          </a:bodyPr>
          <a:lstStyle/>
          <a:p>
            <a:pPr algn="ctr"/>
            <a:r>
              <a:rPr lang="en-US" sz="1600" i="1" dirty="0">
                <a:solidFill>
                  <a:schemeClr val="bg1"/>
                </a:solidFill>
                <a:latin typeface="Arial" panose="020B0604020202020204" pitchFamily="34" charset="0"/>
              </a:rPr>
              <a:t>Ville </a:t>
            </a:r>
            <a:r>
              <a:rPr lang="en-US" sz="1600" i="1" dirty="0" err="1">
                <a:solidFill>
                  <a:schemeClr val="bg1"/>
                </a:solidFill>
                <a:latin typeface="Arial" panose="020B0604020202020204" pitchFamily="34" charset="0"/>
              </a:rPr>
              <a:t>Radieuse</a:t>
            </a:r>
            <a:endParaRPr lang="en-US" sz="1400" i="1" dirty="0">
              <a:solidFill>
                <a:schemeClr val="bg1"/>
              </a:solidFill>
            </a:endParaRPr>
          </a:p>
        </p:txBody>
      </p:sp>
      <p:cxnSp>
        <p:nvCxnSpPr>
          <p:cNvPr id="7" name="Straight Arrow Connector 6">
            <a:extLst>
              <a:ext uri="{FF2B5EF4-FFF2-40B4-BE49-F238E27FC236}">
                <a16:creationId xmlns:a16="http://schemas.microsoft.com/office/drawing/2014/main" id="{AAAB701B-D5A4-473B-BA72-5104A0F01387}"/>
              </a:ext>
            </a:extLst>
          </p:cNvPr>
          <p:cNvCxnSpPr>
            <a:cxnSpLocks/>
          </p:cNvCxnSpPr>
          <p:nvPr/>
        </p:nvCxnSpPr>
        <p:spPr>
          <a:xfrm>
            <a:off x="3457575" y="2781300"/>
            <a:ext cx="2457450" cy="9525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C9AD36D-B30D-40A3-BA6E-15C9211427B7}"/>
              </a:ext>
            </a:extLst>
          </p:cNvPr>
          <p:cNvCxnSpPr>
            <a:cxnSpLocks/>
          </p:cNvCxnSpPr>
          <p:nvPr/>
        </p:nvCxnSpPr>
        <p:spPr>
          <a:xfrm flipH="1">
            <a:off x="6276978" y="2781300"/>
            <a:ext cx="2409822" cy="9425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809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2633" y="1218255"/>
            <a:ext cx="10686733" cy="4129658"/>
          </a:xfrm>
          <a:prstGeom prst="rect">
            <a:avLst/>
          </a:prstGeom>
        </p:spPr>
      </p:pic>
      <p:sp>
        <p:nvSpPr>
          <p:cNvPr id="9" name="TextBox 8">
            <a:extLst>
              <a:ext uri="{FF2B5EF4-FFF2-40B4-BE49-F238E27FC236}">
                <a16:creationId xmlns:a16="http://schemas.microsoft.com/office/drawing/2014/main" id="{D6EC2E14-629D-45C1-ABB7-F9203FA18DD0}"/>
              </a:ext>
            </a:extLst>
          </p:cNvPr>
          <p:cNvSpPr txBox="1"/>
          <p:nvPr/>
        </p:nvSpPr>
        <p:spPr>
          <a:xfrm>
            <a:off x="9448242" y="6187081"/>
            <a:ext cx="1944700" cy="461665"/>
          </a:xfrm>
          <a:prstGeom prst="rect">
            <a:avLst/>
          </a:prstGeom>
          <a:noFill/>
        </p:spPr>
        <p:txBody>
          <a:bodyPr wrap="none" rtlCol="0">
            <a:spAutoFit/>
          </a:bodyPr>
          <a:lstStyle/>
          <a:p>
            <a:pPr algn="r"/>
            <a:r>
              <a:rPr lang="en-US" sz="1200" i="1" dirty="0"/>
              <a:t>Ville </a:t>
            </a:r>
            <a:r>
              <a:rPr lang="en-US" sz="1200" i="1" dirty="0" err="1"/>
              <a:t>Contemporaine</a:t>
            </a:r>
            <a:r>
              <a:rPr lang="en-US" sz="1200" i="1" dirty="0"/>
              <a:t> </a:t>
            </a:r>
            <a:r>
              <a:rPr lang="en-US" sz="1200" dirty="0"/>
              <a:t>(1922)</a:t>
            </a:r>
          </a:p>
          <a:p>
            <a:pPr algn="r"/>
            <a:r>
              <a:rPr lang="en-US" sz="1200" dirty="0"/>
              <a:t>City for 3 million inhabitants</a:t>
            </a:r>
          </a:p>
        </p:txBody>
      </p:sp>
    </p:spTree>
    <p:extLst>
      <p:ext uri="{BB962C8B-B14F-4D97-AF65-F5344CB8AC3E}">
        <p14:creationId xmlns:p14="http://schemas.microsoft.com/office/powerpoint/2010/main" val="1288180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04021" y="516953"/>
            <a:ext cx="11183956" cy="5169472"/>
          </a:xfrm>
          <a:prstGeom prst="rect">
            <a:avLst/>
          </a:prstGeom>
        </p:spPr>
      </p:pic>
      <p:sp>
        <p:nvSpPr>
          <p:cNvPr id="5" name="TextBox 4">
            <a:extLst>
              <a:ext uri="{FF2B5EF4-FFF2-40B4-BE49-F238E27FC236}">
                <a16:creationId xmlns:a16="http://schemas.microsoft.com/office/drawing/2014/main" id="{6D1018E0-E82D-4BBC-BB9E-09B33E1C5880}"/>
              </a:ext>
            </a:extLst>
          </p:cNvPr>
          <p:cNvSpPr txBox="1"/>
          <p:nvPr/>
        </p:nvSpPr>
        <p:spPr>
          <a:xfrm>
            <a:off x="9448242" y="6187081"/>
            <a:ext cx="1944700" cy="461665"/>
          </a:xfrm>
          <a:prstGeom prst="rect">
            <a:avLst/>
          </a:prstGeom>
          <a:noFill/>
        </p:spPr>
        <p:txBody>
          <a:bodyPr wrap="none" rtlCol="0">
            <a:spAutoFit/>
          </a:bodyPr>
          <a:lstStyle/>
          <a:p>
            <a:pPr algn="r"/>
            <a:r>
              <a:rPr lang="en-US" sz="1200" i="1" dirty="0"/>
              <a:t>Ville </a:t>
            </a:r>
            <a:r>
              <a:rPr lang="en-US" sz="1200" i="1" dirty="0" err="1"/>
              <a:t>Contemporaine</a:t>
            </a:r>
            <a:r>
              <a:rPr lang="en-US" sz="1200" i="1" dirty="0"/>
              <a:t> </a:t>
            </a:r>
            <a:r>
              <a:rPr lang="en-US" sz="1200" dirty="0"/>
              <a:t>(1922)</a:t>
            </a:r>
          </a:p>
          <a:p>
            <a:pPr algn="r"/>
            <a:r>
              <a:rPr lang="en-US" sz="1200" dirty="0"/>
              <a:t>City for 3 million inhabitants</a:t>
            </a:r>
          </a:p>
        </p:txBody>
      </p:sp>
    </p:spTree>
    <p:extLst>
      <p:ext uri="{BB962C8B-B14F-4D97-AF65-F5344CB8AC3E}">
        <p14:creationId xmlns:p14="http://schemas.microsoft.com/office/powerpoint/2010/main" val="416530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26C4D5-F941-4213-9CD5-E2448300E946}"/>
              </a:ext>
            </a:extLst>
          </p:cNvPr>
          <p:cNvSpPr txBox="1"/>
          <p:nvPr/>
        </p:nvSpPr>
        <p:spPr>
          <a:xfrm>
            <a:off x="8693036" y="6187081"/>
            <a:ext cx="2699906" cy="276999"/>
          </a:xfrm>
          <a:prstGeom prst="rect">
            <a:avLst/>
          </a:prstGeom>
          <a:noFill/>
        </p:spPr>
        <p:txBody>
          <a:bodyPr wrap="none" rtlCol="0">
            <a:spAutoFit/>
          </a:bodyPr>
          <a:lstStyle/>
          <a:p>
            <a:pPr algn="r"/>
            <a:r>
              <a:rPr lang="en-US" sz="1200" i="1" dirty="0"/>
              <a:t>Five Points of a New Architecture </a:t>
            </a:r>
            <a:r>
              <a:rPr lang="en-US" sz="1200" dirty="0"/>
              <a:t>(1926)</a:t>
            </a:r>
          </a:p>
        </p:txBody>
      </p:sp>
      <p:sp>
        <p:nvSpPr>
          <p:cNvPr id="2" name="TextBox 1">
            <a:extLst>
              <a:ext uri="{FF2B5EF4-FFF2-40B4-BE49-F238E27FC236}">
                <a16:creationId xmlns:a16="http://schemas.microsoft.com/office/drawing/2014/main" id="{62FD75D6-457A-48DD-BA9D-66EA9A00B699}"/>
              </a:ext>
            </a:extLst>
          </p:cNvPr>
          <p:cNvSpPr txBox="1"/>
          <p:nvPr/>
        </p:nvSpPr>
        <p:spPr>
          <a:xfrm>
            <a:off x="933451" y="677881"/>
            <a:ext cx="4914900" cy="5509200"/>
          </a:xfrm>
          <a:prstGeom prst="rect">
            <a:avLst/>
          </a:prstGeom>
          <a:noFill/>
        </p:spPr>
        <p:txBody>
          <a:bodyPr wrap="square" rtlCol="0">
            <a:spAutoFit/>
          </a:bodyPr>
          <a:lstStyle/>
          <a:p>
            <a:pPr marL="342900" indent="-342900">
              <a:buAutoNum type="arabicPeriod"/>
            </a:pPr>
            <a:r>
              <a:rPr lang="en-US" sz="2400" b="1" dirty="0" err="1"/>
              <a:t>Pilotis</a:t>
            </a:r>
            <a:endParaRPr lang="en-US" sz="2400" b="1" dirty="0"/>
          </a:p>
          <a:p>
            <a:pPr marL="800100" lvl="1" indent="-342900">
              <a:buFont typeface="Arial" panose="020B0604020202020204" pitchFamily="34" charset="0"/>
              <a:buChar char="•"/>
            </a:pPr>
            <a:r>
              <a:rPr lang="en-US" sz="1600" dirty="0"/>
              <a:t>Most important point</a:t>
            </a:r>
          </a:p>
          <a:p>
            <a:pPr marL="800100" lvl="1" indent="-342900">
              <a:buFont typeface="Arial" panose="020B0604020202020204" pitchFamily="34" charset="0"/>
              <a:buChar char="•"/>
            </a:pPr>
            <a:r>
              <a:rPr lang="en-US" sz="1600" dirty="0"/>
              <a:t>Lifted the building off the ground</a:t>
            </a:r>
          </a:p>
          <a:p>
            <a:pPr lvl="1"/>
            <a:endParaRPr lang="en-US" dirty="0"/>
          </a:p>
          <a:p>
            <a:pPr marL="342900" indent="-342900">
              <a:buAutoNum type="arabicPeriod"/>
            </a:pPr>
            <a:r>
              <a:rPr lang="en-US" sz="2400" b="1" dirty="0"/>
              <a:t>Free Ground Plan</a:t>
            </a:r>
          </a:p>
          <a:p>
            <a:pPr marL="800100" lvl="1" indent="-342900">
              <a:buFont typeface="Arial" panose="020B0604020202020204" pitchFamily="34" charset="0"/>
              <a:buChar char="•"/>
            </a:pPr>
            <a:r>
              <a:rPr lang="en-US" sz="1600" dirty="0"/>
              <a:t>Walls to designate space rather than structure</a:t>
            </a:r>
          </a:p>
          <a:p>
            <a:pPr marL="800100" lvl="1" indent="-342900">
              <a:buFont typeface="Arial" panose="020B0604020202020204" pitchFamily="34" charset="0"/>
              <a:buChar char="•"/>
            </a:pPr>
            <a:r>
              <a:rPr lang="en-US" sz="1600" dirty="0"/>
              <a:t>Demands of form over structure</a:t>
            </a:r>
          </a:p>
          <a:p>
            <a:pPr lvl="1"/>
            <a:endParaRPr lang="en-US" dirty="0"/>
          </a:p>
          <a:p>
            <a:pPr marL="342900" indent="-342900">
              <a:buAutoNum type="arabicPeriod"/>
            </a:pPr>
            <a:r>
              <a:rPr lang="en-US" sz="2400" b="1" dirty="0"/>
              <a:t>Free Façade</a:t>
            </a:r>
          </a:p>
          <a:p>
            <a:pPr marL="800100" lvl="1" indent="-342900">
              <a:buFont typeface="Arial" panose="020B0604020202020204" pitchFamily="34" charset="0"/>
              <a:buChar char="•"/>
            </a:pPr>
            <a:r>
              <a:rPr lang="en-US" sz="1600" dirty="0"/>
              <a:t>Similar to Free Plan, but in elevation</a:t>
            </a:r>
          </a:p>
          <a:p>
            <a:pPr marL="800100" lvl="1" indent="-342900">
              <a:buFont typeface="Arial" panose="020B0604020202020204" pitchFamily="34" charset="0"/>
              <a:buChar char="•"/>
            </a:pPr>
            <a:r>
              <a:rPr lang="en-US" sz="1600" dirty="0"/>
              <a:t>Independence of opening from structure</a:t>
            </a:r>
          </a:p>
          <a:p>
            <a:pPr lvl="1"/>
            <a:endParaRPr lang="en-US" dirty="0"/>
          </a:p>
          <a:p>
            <a:pPr marL="342900" indent="-342900">
              <a:buAutoNum type="arabicPeriod"/>
            </a:pPr>
            <a:r>
              <a:rPr lang="en-US" sz="2400" b="1" dirty="0"/>
              <a:t>Ribbon Window</a:t>
            </a:r>
          </a:p>
          <a:p>
            <a:pPr marL="800100" lvl="1" indent="-342900">
              <a:buFont typeface="Arial" panose="020B0604020202020204" pitchFamily="34" charset="0"/>
              <a:buChar char="•"/>
            </a:pPr>
            <a:r>
              <a:rPr lang="en-US" sz="1600" dirty="0"/>
              <a:t>Dependent on Free Façade</a:t>
            </a:r>
          </a:p>
          <a:p>
            <a:pPr marL="800100" lvl="1" indent="-342900">
              <a:buFont typeface="Arial" panose="020B0604020202020204" pitchFamily="34" charset="0"/>
              <a:buChar char="•"/>
            </a:pPr>
            <a:r>
              <a:rPr lang="en-US" sz="1600" dirty="0"/>
              <a:t>Even lighting throughout contained room</a:t>
            </a:r>
          </a:p>
          <a:p>
            <a:pPr lvl="1"/>
            <a:endParaRPr lang="en-US" dirty="0"/>
          </a:p>
          <a:p>
            <a:pPr marL="342900" indent="-342900">
              <a:buAutoNum type="arabicPeriod"/>
            </a:pPr>
            <a:r>
              <a:rPr lang="en-US" sz="2400" b="1" dirty="0"/>
              <a:t>Roof Garden</a:t>
            </a:r>
          </a:p>
          <a:p>
            <a:pPr marL="800100" lvl="1" indent="-342900">
              <a:buFont typeface="Arial" panose="020B0604020202020204" pitchFamily="34" charset="0"/>
              <a:buChar char="•"/>
            </a:pPr>
            <a:r>
              <a:rPr lang="en-US" sz="1600" dirty="0"/>
              <a:t>Reintroduction of nature into the city</a:t>
            </a:r>
          </a:p>
          <a:p>
            <a:pPr marL="800100" lvl="1" indent="-342900">
              <a:buFont typeface="Arial" panose="020B0604020202020204" pitchFamily="34" charset="0"/>
              <a:buChar char="•"/>
            </a:pPr>
            <a:r>
              <a:rPr lang="en-US" sz="1600" dirty="0"/>
              <a:t>Provide insulation for flat concrete roof</a:t>
            </a:r>
          </a:p>
        </p:txBody>
      </p:sp>
      <p:pic>
        <p:nvPicPr>
          <p:cNvPr id="5" name="Picture 4">
            <a:extLst>
              <a:ext uri="{FF2B5EF4-FFF2-40B4-BE49-F238E27FC236}">
                <a16:creationId xmlns:a16="http://schemas.microsoft.com/office/drawing/2014/main" id="{CE547DA1-C4F9-4B1E-922A-154C3710AA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92659" y="677881"/>
            <a:ext cx="3304513" cy="5381217"/>
          </a:xfrm>
          <a:prstGeom prst="rect">
            <a:avLst/>
          </a:prstGeom>
        </p:spPr>
      </p:pic>
    </p:spTree>
    <p:extLst>
      <p:ext uri="{BB962C8B-B14F-4D97-AF65-F5344CB8AC3E}">
        <p14:creationId xmlns:p14="http://schemas.microsoft.com/office/powerpoint/2010/main" val="2403397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90598" y="333427"/>
            <a:ext cx="10210802" cy="5536524"/>
          </a:xfrm>
          <a:prstGeom prst="rect">
            <a:avLst/>
          </a:prstGeom>
        </p:spPr>
      </p:pic>
      <p:sp>
        <p:nvSpPr>
          <p:cNvPr id="5" name="TextBox 4">
            <a:extLst>
              <a:ext uri="{FF2B5EF4-FFF2-40B4-BE49-F238E27FC236}">
                <a16:creationId xmlns:a16="http://schemas.microsoft.com/office/drawing/2014/main" id="{E0CC0558-A9A6-4D11-8559-E646EBDB938D}"/>
              </a:ext>
            </a:extLst>
          </p:cNvPr>
          <p:cNvSpPr txBox="1"/>
          <p:nvPr/>
        </p:nvSpPr>
        <p:spPr>
          <a:xfrm>
            <a:off x="9448242" y="6187081"/>
            <a:ext cx="1944700" cy="461665"/>
          </a:xfrm>
          <a:prstGeom prst="rect">
            <a:avLst/>
          </a:prstGeom>
          <a:noFill/>
        </p:spPr>
        <p:txBody>
          <a:bodyPr wrap="none" rtlCol="0">
            <a:spAutoFit/>
          </a:bodyPr>
          <a:lstStyle/>
          <a:p>
            <a:pPr algn="r"/>
            <a:r>
              <a:rPr lang="en-US" sz="1200" i="1" dirty="0"/>
              <a:t>Ville </a:t>
            </a:r>
            <a:r>
              <a:rPr lang="en-US" sz="1200" i="1" dirty="0" err="1"/>
              <a:t>Contemporaine</a:t>
            </a:r>
            <a:r>
              <a:rPr lang="en-US" sz="1200" i="1" dirty="0"/>
              <a:t> </a:t>
            </a:r>
            <a:r>
              <a:rPr lang="en-US" sz="1200" dirty="0"/>
              <a:t>(1922)</a:t>
            </a:r>
          </a:p>
          <a:p>
            <a:pPr algn="r"/>
            <a:r>
              <a:rPr lang="en-US" sz="1200" dirty="0"/>
              <a:t>City for 3 million inhabitants</a:t>
            </a:r>
          </a:p>
        </p:txBody>
      </p:sp>
    </p:spTree>
    <p:extLst>
      <p:ext uri="{BB962C8B-B14F-4D97-AF65-F5344CB8AC3E}">
        <p14:creationId xmlns:p14="http://schemas.microsoft.com/office/powerpoint/2010/main" val="342175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4216" y="346073"/>
            <a:ext cx="7772084" cy="6165853"/>
          </a:xfrm>
          <a:prstGeom prst="rect">
            <a:avLst/>
          </a:prstGeom>
        </p:spPr>
      </p:pic>
      <p:sp>
        <p:nvSpPr>
          <p:cNvPr id="6" name="TextBox 5">
            <a:extLst>
              <a:ext uri="{FF2B5EF4-FFF2-40B4-BE49-F238E27FC236}">
                <a16:creationId xmlns:a16="http://schemas.microsoft.com/office/drawing/2014/main" id="{5484155D-4C19-4FBD-AF00-8A75762E25F3}"/>
              </a:ext>
            </a:extLst>
          </p:cNvPr>
          <p:cNvSpPr txBox="1"/>
          <p:nvPr/>
        </p:nvSpPr>
        <p:spPr>
          <a:xfrm>
            <a:off x="9448242" y="6187081"/>
            <a:ext cx="1944700" cy="461665"/>
          </a:xfrm>
          <a:prstGeom prst="rect">
            <a:avLst/>
          </a:prstGeom>
          <a:noFill/>
        </p:spPr>
        <p:txBody>
          <a:bodyPr wrap="none" rtlCol="0">
            <a:spAutoFit/>
          </a:bodyPr>
          <a:lstStyle/>
          <a:p>
            <a:pPr algn="r"/>
            <a:r>
              <a:rPr lang="en-US" sz="1200" i="1" dirty="0"/>
              <a:t>Ville </a:t>
            </a:r>
            <a:r>
              <a:rPr lang="en-US" sz="1200" i="1" dirty="0" err="1"/>
              <a:t>Contemporaine</a:t>
            </a:r>
            <a:r>
              <a:rPr lang="en-US" sz="1200" i="1" dirty="0"/>
              <a:t> </a:t>
            </a:r>
            <a:r>
              <a:rPr lang="en-US" sz="1200" dirty="0"/>
              <a:t>(1922)</a:t>
            </a:r>
          </a:p>
          <a:p>
            <a:pPr algn="r"/>
            <a:r>
              <a:rPr lang="en-US" sz="1200" dirty="0"/>
              <a:t>City for 3 million inhabitants</a:t>
            </a:r>
          </a:p>
        </p:txBody>
      </p:sp>
    </p:spTree>
    <p:extLst>
      <p:ext uri="{BB962C8B-B14F-4D97-AF65-F5344CB8AC3E}">
        <p14:creationId xmlns:p14="http://schemas.microsoft.com/office/powerpoint/2010/main" val="2745188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3547" y="1290980"/>
            <a:ext cx="5910250" cy="4276040"/>
          </a:xfrm>
          <a:prstGeom prst="rect">
            <a:avLst/>
          </a:prstGeom>
        </p:spPr>
      </p:pic>
      <p:pic>
        <p:nvPicPr>
          <p:cNvPr id="3" name="Picture 2">
            <a:extLst>
              <a:ext uri="{FF2B5EF4-FFF2-40B4-BE49-F238E27FC236}">
                <a16:creationId xmlns:a16="http://schemas.microsoft.com/office/drawing/2014/main" id="{3460EB71-2EAE-466C-86FC-A7D100B234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3725" y="2543576"/>
            <a:ext cx="4552950" cy="3023444"/>
          </a:xfrm>
          <a:prstGeom prst="rect">
            <a:avLst/>
          </a:prstGeom>
        </p:spPr>
      </p:pic>
      <p:sp>
        <p:nvSpPr>
          <p:cNvPr id="7" name="TextBox 6">
            <a:extLst>
              <a:ext uri="{FF2B5EF4-FFF2-40B4-BE49-F238E27FC236}">
                <a16:creationId xmlns:a16="http://schemas.microsoft.com/office/drawing/2014/main" id="{C7ED610B-2FD4-499A-B6F1-BEDFFFD872D6}"/>
              </a:ext>
            </a:extLst>
          </p:cNvPr>
          <p:cNvSpPr txBox="1"/>
          <p:nvPr/>
        </p:nvSpPr>
        <p:spPr>
          <a:xfrm>
            <a:off x="9448242" y="6187081"/>
            <a:ext cx="1944700" cy="461665"/>
          </a:xfrm>
          <a:prstGeom prst="rect">
            <a:avLst/>
          </a:prstGeom>
          <a:noFill/>
        </p:spPr>
        <p:txBody>
          <a:bodyPr wrap="none" rtlCol="0">
            <a:spAutoFit/>
          </a:bodyPr>
          <a:lstStyle/>
          <a:p>
            <a:pPr algn="r"/>
            <a:r>
              <a:rPr lang="en-US" sz="1200" i="1" dirty="0"/>
              <a:t>Ville </a:t>
            </a:r>
            <a:r>
              <a:rPr lang="en-US" sz="1200" i="1" dirty="0" err="1"/>
              <a:t>Contemporaine</a:t>
            </a:r>
            <a:r>
              <a:rPr lang="en-US" sz="1200" i="1" dirty="0"/>
              <a:t> </a:t>
            </a:r>
            <a:r>
              <a:rPr lang="en-US" sz="1200" dirty="0"/>
              <a:t>(1922)</a:t>
            </a:r>
          </a:p>
          <a:p>
            <a:pPr algn="r"/>
            <a:r>
              <a:rPr lang="en-US" sz="1200" dirty="0"/>
              <a:t>City for 3 million inhabitants</a:t>
            </a:r>
          </a:p>
        </p:txBody>
      </p:sp>
    </p:spTree>
    <p:extLst>
      <p:ext uri="{BB962C8B-B14F-4D97-AF65-F5344CB8AC3E}">
        <p14:creationId xmlns:p14="http://schemas.microsoft.com/office/powerpoint/2010/main" val="144426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4216" y="514468"/>
            <a:ext cx="7772084" cy="5829063"/>
          </a:xfrm>
          <a:prstGeom prst="rect">
            <a:avLst/>
          </a:prstGeom>
        </p:spPr>
      </p:pic>
      <p:sp>
        <p:nvSpPr>
          <p:cNvPr id="6" name="TextBox 5">
            <a:extLst>
              <a:ext uri="{FF2B5EF4-FFF2-40B4-BE49-F238E27FC236}">
                <a16:creationId xmlns:a16="http://schemas.microsoft.com/office/drawing/2014/main" id="{5484155D-4C19-4FBD-AF00-8A75762E25F3}"/>
              </a:ext>
            </a:extLst>
          </p:cNvPr>
          <p:cNvSpPr txBox="1"/>
          <p:nvPr/>
        </p:nvSpPr>
        <p:spPr>
          <a:xfrm>
            <a:off x="9714469" y="6187081"/>
            <a:ext cx="1678473" cy="276999"/>
          </a:xfrm>
          <a:prstGeom prst="rect">
            <a:avLst/>
          </a:prstGeom>
          <a:noFill/>
        </p:spPr>
        <p:txBody>
          <a:bodyPr wrap="none" rtlCol="0">
            <a:spAutoFit/>
          </a:bodyPr>
          <a:lstStyle/>
          <a:p>
            <a:pPr algn="r"/>
            <a:r>
              <a:rPr lang="en-US" sz="1200" i="1" dirty="0"/>
              <a:t>Plan </a:t>
            </a:r>
            <a:r>
              <a:rPr lang="en-US" sz="1200" i="1" dirty="0" err="1"/>
              <a:t>Voisin</a:t>
            </a:r>
            <a:r>
              <a:rPr lang="en-US" sz="1200" dirty="0"/>
              <a:t>, Paris (1925)</a:t>
            </a:r>
          </a:p>
        </p:txBody>
      </p:sp>
    </p:spTree>
    <p:extLst>
      <p:ext uri="{BB962C8B-B14F-4D97-AF65-F5344CB8AC3E}">
        <p14:creationId xmlns:p14="http://schemas.microsoft.com/office/powerpoint/2010/main" val="3855385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4216" y="527701"/>
            <a:ext cx="7772084" cy="5802597"/>
          </a:xfrm>
          <a:prstGeom prst="rect">
            <a:avLst/>
          </a:prstGeom>
        </p:spPr>
      </p:pic>
      <p:sp>
        <p:nvSpPr>
          <p:cNvPr id="6" name="TextBox 5">
            <a:extLst>
              <a:ext uri="{FF2B5EF4-FFF2-40B4-BE49-F238E27FC236}">
                <a16:creationId xmlns:a16="http://schemas.microsoft.com/office/drawing/2014/main" id="{5484155D-4C19-4FBD-AF00-8A75762E25F3}"/>
              </a:ext>
            </a:extLst>
          </p:cNvPr>
          <p:cNvSpPr txBox="1"/>
          <p:nvPr/>
        </p:nvSpPr>
        <p:spPr>
          <a:xfrm>
            <a:off x="9714469" y="6187081"/>
            <a:ext cx="1678473" cy="276999"/>
          </a:xfrm>
          <a:prstGeom prst="rect">
            <a:avLst/>
          </a:prstGeom>
          <a:noFill/>
        </p:spPr>
        <p:txBody>
          <a:bodyPr wrap="none" rtlCol="0">
            <a:spAutoFit/>
          </a:bodyPr>
          <a:lstStyle/>
          <a:p>
            <a:pPr algn="r"/>
            <a:r>
              <a:rPr lang="en-US" sz="1200" i="1" dirty="0"/>
              <a:t>Plan </a:t>
            </a:r>
            <a:r>
              <a:rPr lang="en-US" sz="1200" i="1" dirty="0" err="1"/>
              <a:t>Voisin</a:t>
            </a:r>
            <a:r>
              <a:rPr lang="en-US" sz="1200" dirty="0"/>
              <a:t>, Paris (1925)</a:t>
            </a:r>
          </a:p>
        </p:txBody>
      </p:sp>
    </p:spTree>
    <p:extLst>
      <p:ext uri="{BB962C8B-B14F-4D97-AF65-F5344CB8AC3E}">
        <p14:creationId xmlns:p14="http://schemas.microsoft.com/office/powerpoint/2010/main" val="2740396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86091" y="1738732"/>
            <a:ext cx="6899053" cy="3380536"/>
          </a:xfrm>
          <a:prstGeom prst="rect">
            <a:avLst/>
          </a:prstGeom>
        </p:spPr>
      </p:pic>
      <p:sp>
        <p:nvSpPr>
          <p:cNvPr id="6" name="TextBox 5">
            <a:extLst>
              <a:ext uri="{FF2B5EF4-FFF2-40B4-BE49-F238E27FC236}">
                <a16:creationId xmlns:a16="http://schemas.microsoft.com/office/drawing/2014/main" id="{5484155D-4C19-4FBD-AF00-8A75762E25F3}"/>
              </a:ext>
            </a:extLst>
          </p:cNvPr>
          <p:cNvSpPr txBox="1"/>
          <p:nvPr/>
        </p:nvSpPr>
        <p:spPr>
          <a:xfrm>
            <a:off x="9714469" y="6187081"/>
            <a:ext cx="1678473" cy="276999"/>
          </a:xfrm>
          <a:prstGeom prst="rect">
            <a:avLst/>
          </a:prstGeom>
          <a:noFill/>
        </p:spPr>
        <p:txBody>
          <a:bodyPr wrap="none" rtlCol="0">
            <a:spAutoFit/>
          </a:bodyPr>
          <a:lstStyle/>
          <a:p>
            <a:pPr algn="r"/>
            <a:r>
              <a:rPr lang="en-US" sz="1200" i="1" dirty="0"/>
              <a:t>Plan </a:t>
            </a:r>
            <a:r>
              <a:rPr lang="en-US" sz="1200" i="1" dirty="0" err="1"/>
              <a:t>Voisin</a:t>
            </a:r>
            <a:r>
              <a:rPr lang="en-US" sz="1200" dirty="0"/>
              <a:t>, Paris (1925)</a:t>
            </a:r>
          </a:p>
        </p:txBody>
      </p:sp>
      <p:pic>
        <p:nvPicPr>
          <p:cNvPr id="5" name="Picture 4">
            <a:extLst>
              <a:ext uri="{FF2B5EF4-FFF2-40B4-BE49-F238E27FC236}">
                <a16:creationId xmlns:a16="http://schemas.microsoft.com/office/drawing/2014/main" id="{BE59CD5B-3730-4731-A0E9-715E86A0C7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44367" y="1738732"/>
            <a:ext cx="4340203" cy="3380536"/>
          </a:xfrm>
          <a:prstGeom prst="rect">
            <a:avLst/>
          </a:prstGeom>
        </p:spPr>
      </p:pic>
    </p:spTree>
    <p:extLst>
      <p:ext uri="{BB962C8B-B14F-4D97-AF65-F5344CB8AC3E}">
        <p14:creationId xmlns:p14="http://schemas.microsoft.com/office/powerpoint/2010/main" val="2261162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65C5E-2069-42CC-89E0-760F2F09F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7430" y="1738732"/>
            <a:ext cx="6824112" cy="3380536"/>
          </a:xfrm>
          <a:prstGeom prst="rect">
            <a:avLst/>
          </a:prstGeom>
        </p:spPr>
      </p:pic>
      <p:sp>
        <p:nvSpPr>
          <p:cNvPr id="6" name="TextBox 5">
            <a:extLst>
              <a:ext uri="{FF2B5EF4-FFF2-40B4-BE49-F238E27FC236}">
                <a16:creationId xmlns:a16="http://schemas.microsoft.com/office/drawing/2014/main" id="{5484155D-4C19-4FBD-AF00-8A75762E25F3}"/>
              </a:ext>
            </a:extLst>
          </p:cNvPr>
          <p:cNvSpPr txBox="1"/>
          <p:nvPr/>
        </p:nvSpPr>
        <p:spPr>
          <a:xfrm>
            <a:off x="9714469" y="6187081"/>
            <a:ext cx="1678473" cy="276999"/>
          </a:xfrm>
          <a:prstGeom prst="rect">
            <a:avLst/>
          </a:prstGeom>
          <a:noFill/>
        </p:spPr>
        <p:txBody>
          <a:bodyPr wrap="none" rtlCol="0">
            <a:spAutoFit/>
          </a:bodyPr>
          <a:lstStyle/>
          <a:p>
            <a:pPr algn="r"/>
            <a:r>
              <a:rPr lang="en-US" sz="1200" i="1" dirty="0"/>
              <a:t>Plan </a:t>
            </a:r>
            <a:r>
              <a:rPr lang="en-US" sz="1200" i="1" dirty="0" err="1"/>
              <a:t>Voisin</a:t>
            </a:r>
            <a:r>
              <a:rPr lang="en-US" sz="1200" dirty="0"/>
              <a:t>, Paris (1925)</a:t>
            </a:r>
          </a:p>
        </p:txBody>
      </p:sp>
      <p:pic>
        <p:nvPicPr>
          <p:cNvPr id="5" name="Picture 4">
            <a:extLst>
              <a:ext uri="{FF2B5EF4-FFF2-40B4-BE49-F238E27FC236}">
                <a16:creationId xmlns:a16="http://schemas.microsoft.com/office/drawing/2014/main" id="{BE59CD5B-3730-4731-A0E9-715E86A0C7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29957" y="1738732"/>
            <a:ext cx="4554614" cy="3380536"/>
          </a:xfrm>
          <a:prstGeom prst="rect">
            <a:avLst/>
          </a:prstGeom>
        </p:spPr>
      </p:pic>
    </p:spTree>
    <p:extLst>
      <p:ext uri="{BB962C8B-B14F-4D97-AF65-F5344CB8AC3E}">
        <p14:creationId xmlns:p14="http://schemas.microsoft.com/office/powerpoint/2010/main" val="445108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EC2E14-629D-45C1-ABB7-F9203FA18DD0}"/>
              </a:ext>
            </a:extLst>
          </p:cNvPr>
          <p:cNvSpPr txBox="1"/>
          <p:nvPr/>
        </p:nvSpPr>
        <p:spPr>
          <a:xfrm>
            <a:off x="9893813" y="6187081"/>
            <a:ext cx="1499129" cy="461665"/>
          </a:xfrm>
          <a:prstGeom prst="rect">
            <a:avLst/>
          </a:prstGeom>
          <a:noFill/>
        </p:spPr>
        <p:txBody>
          <a:bodyPr wrap="none" rtlCol="0">
            <a:spAutoFit/>
          </a:bodyPr>
          <a:lstStyle/>
          <a:p>
            <a:pPr algn="r"/>
            <a:r>
              <a:rPr lang="en-US" sz="1200" i="1" dirty="0"/>
              <a:t>Ville </a:t>
            </a:r>
            <a:r>
              <a:rPr lang="en-US" sz="1200" i="1" dirty="0" err="1"/>
              <a:t>Radieuse</a:t>
            </a:r>
            <a:r>
              <a:rPr lang="en-US" sz="1200" i="1" dirty="0"/>
              <a:t> </a:t>
            </a:r>
            <a:r>
              <a:rPr lang="en-US" sz="1200" dirty="0"/>
              <a:t>(1935)</a:t>
            </a:r>
          </a:p>
          <a:p>
            <a:pPr algn="r"/>
            <a:r>
              <a:rPr lang="en-US" sz="1200" dirty="0"/>
              <a:t>‘Radiant City’</a:t>
            </a:r>
          </a:p>
        </p:txBody>
      </p:sp>
      <p:pic>
        <p:nvPicPr>
          <p:cNvPr id="3" name="Picture 2">
            <a:extLst>
              <a:ext uri="{FF2B5EF4-FFF2-40B4-BE49-F238E27FC236}">
                <a16:creationId xmlns:a16="http://schemas.microsoft.com/office/drawing/2014/main" id="{1AAD38A1-0889-43D4-BAD0-0F3B77EA0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3557" y="234387"/>
            <a:ext cx="7010400" cy="6389226"/>
          </a:xfrm>
          <a:prstGeom prst="rect">
            <a:avLst/>
          </a:prstGeom>
        </p:spPr>
      </p:pic>
    </p:spTree>
    <p:extLst>
      <p:ext uri="{BB962C8B-B14F-4D97-AF65-F5344CB8AC3E}">
        <p14:creationId xmlns:p14="http://schemas.microsoft.com/office/powerpoint/2010/main" val="4004660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EC2E14-629D-45C1-ABB7-F9203FA18DD0}"/>
              </a:ext>
            </a:extLst>
          </p:cNvPr>
          <p:cNvSpPr txBox="1"/>
          <p:nvPr/>
        </p:nvSpPr>
        <p:spPr>
          <a:xfrm>
            <a:off x="9893813" y="6187081"/>
            <a:ext cx="1499129" cy="461665"/>
          </a:xfrm>
          <a:prstGeom prst="rect">
            <a:avLst/>
          </a:prstGeom>
          <a:noFill/>
        </p:spPr>
        <p:txBody>
          <a:bodyPr wrap="none" rtlCol="0">
            <a:spAutoFit/>
          </a:bodyPr>
          <a:lstStyle/>
          <a:p>
            <a:pPr algn="r"/>
            <a:r>
              <a:rPr lang="en-US" sz="1200" i="1" dirty="0"/>
              <a:t>Ville </a:t>
            </a:r>
            <a:r>
              <a:rPr lang="en-US" sz="1200" i="1" dirty="0" err="1"/>
              <a:t>Radieuse</a:t>
            </a:r>
            <a:r>
              <a:rPr lang="en-US" sz="1200" i="1" dirty="0"/>
              <a:t> </a:t>
            </a:r>
            <a:r>
              <a:rPr lang="en-US" sz="1200" dirty="0"/>
              <a:t>(1935)</a:t>
            </a:r>
          </a:p>
          <a:p>
            <a:pPr algn="r"/>
            <a:r>
              <a:rPr lang="en-US" sz="1200" dirty="0"/>
              <a:t>‘Radiant City’</a:t>
            </a:r>
          </a:p>
        </p:txBody>
      </p:sp>
      <p:pic>
        <p:nvPicPr>
          <p:cNvPr id="3" name="Picture 2">
            <a:extLst>
              <a:ext uri="{FF2B5EF4-FFF2-40B4-BE49-F238E27FC236}">
                <a16:creationId xmlns:a16="http://schemas.microsoft.com/office/drawing/2014/main" id="{1AAD38A1-0889-43D4-BAD0-0F3B77EA0BB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99058" y="234387"/>
            <a:ext cx="4135249" cy="6389226"/>
          </a:xfrm>
          <a:prstGeom prst="rect">
            <a:avLst/>
          </a:prstGeom>
        </p:spPr>
      </p:pic>
      <p:pic>
        <p:nvPicPr>
          <p:cNvPr id="4" name="Picture 3">
            <a:extLst>
              <a:ext uri="{FF2B5EF4-FFF2-40B4-BE49-F238E27FC236}">
                <a16:creationId xmlns:a16="http://schemas.microsoft.com/office/drawing/2014/main" id="{F3B137A9-08EC-4CC1-AFB8-94D5FFAD87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257800" y="1221878"/>
            <a:ext cx="6610350" cy="4414244"/>
          </a:xfrm>
          <a:prstGeom prst="rect">
            <a:avLst/>
          </a:prstGeom>
        </p:spPr>
      </p:pic>
    </p:spTree>
    <p:extLst>
      <p:ext uri="{BB962C8B-B14F-4D97-AF65-F5344CB8AC3E}">
        <p14:creationId xmlns:p14="http://schemas.microsoft.com/office/powerpoint/2010/main" val="676814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EC2E14-629D-45C1-ABB7-F9203FA18DD0}"/>
              </a:ext>
            </a:extLst>
          </p:cNvPr>
          <p:cNvSpPr txBox="1"/>
          <p:nvPr/>
        </p:nvSpPr>
        <p:spPr>
          <a:xfrm>
            <a:off x="9893813" y="6187081"/>
            <a:ext cx="1499129" cy="461665"/>
          </a:xfrm>
          <a:prstGeom prst="rect">
            <a:avLst/>
          </a:prstGeom>
          <a:noFill/>
        </p:spPr>
        <p:txBody>
          <a:bodyPr wrap="none" rtlCol="0">
            <a:spAutoFit/>
          </a:bodyPr>
          <a:lstStyle/>
          <a:p>
            <a:pPr algn="r"/>
            <a:r>
              <a:rPr lang="en-US" sz="1200" i="1" dirty="0"/>
              <a:t>Ville </a:t>
            </a:r>
            <a:r>
              <a:rPr lang="en-US" sz="1200" i="1" dirty="0" err="1"/>
              <a:t>Radieuse</a:t>
            </a:r>
            <a:r>
              <a:rPr lang="en-US" sz="1200" i="1" dirty="0"/>
              <a:t> </a:t>
            </a:r>
            <a:r>
              <a:rPr lang="en-US" sz="1200" dirty="0"/>
              <a:t>(1935)</a:t>
            </a:r>
          </a:p>
          <a:p>
            <a:pPr algn="r"/>
            <a:r>
              <a:rPr lang="en-US" sz="1200" dirty="0"/>
              <a:t>‘Radiant City’</a:t>
            </a:r>
          </a:p>
        </p:txBody>
      </p:sp>
      <p:pic>
        <p:nvPicPr>
          <p:cNvPr id="3" name="Picture 2">
            <a:extLst>
              <a:ext uri="{FF2B5EF4-FFF2-40B4-BE49-F238E27FC236}">
                <a16:creationId xmlns:a16="http://schemas.microsoft.com/office/drawing/2014/main" id="{1AAD38A1-0889-43D4-BAD0-0F3B77EA0BB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380083" y="1290601"/>
            <a:ext cx="4135249" cy="4276797"/>
          </a:xfrm>
          <a:prstGeom prst="rect">
            <a:avLst/>
          </a:prstGeom>
        </p:spPr>
      </p:pic>
      <p:pic>
        <p:nvPicPr>
          <p:cNvPr id="4" name="Picture 3">
            <a:extLst>
              <a:ext uri="{FF2B5EF4-FFF2-40B4-BE49-F238E27FC236}">
                <a16:creationId xmlns:a16="http://schemas.microsoft.com/office/drawing/2014/main" id="{F3B137A9-08EC-4CC1-AFB8-94D5FFAD87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72200" y="715874"/>
            <a:ext cx="4781550" cy="4851524"/>
          </a:xfrm>
          <a:prstGeom prst="rect">
            <a:avLst/>
          </a:prstGeom>
        </p:spPr>
      </p:pic>
    </p:spTree>
    <p:extLst>
      <p:ext uri="{BB962C8B-B14F-4D97-AF65-F5344CB8AC3E}">
        <p14:creationId xmlns:p14="http://schemas.microsoft.com/office/powerpoint/2010/main" val="117715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105" y="1093271"/>
            <a:ext cx="7056582" cy="4671457"/>
          </a:xfrm>
          <a:prstGeom prst="rect">
            <a:avLst/>
          </a:prstGeom>
        </p:spPr>
      </p:pic>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0236" y="3451364"/>
            <a:ext cx="3447066" cy="2313364"/>
          </a:xfrm>
          <a:prstGeom prst="rect">
            <a:avLst/>
          </a:prstGeom>
        </p:spPr>
      </p:pic>
      <p:sp>
        <p:nvSpPr>
          <p:cNvPr id="5" name="TextBox 4">
            <a:extLst>
              <a:ext uri="{FF2B5EF4-FFF2-40B4-BE49-F238E27FC236}">
                <a16:creationId xmlns:a16="http://schemas.microsoft.com/office/drawing/2014/main" id="{97EEA52D-8254-47F5-93F5-495CE4BC95A9}"/>
              </a:ext>
            </a:extLst>
          </p:cNvPr>
          <p:cNvSpPr txBox="1"/>
          <p:nvPr/>
        </p:nvSpPr>
        <p:spPr>
          <a:xfrm>
            <a:off x="8968046" y="6187081"/>
            <a:ext cx="2424896" cy="276999"/>
          </a:xfrm>
          <a:prstGeom prst="rect">
            <a:avLst/>
          </a:prstGeom>
          <a:noFill/>
        </p:spPr>
        <p:txBody>
          <a:bodyPr wrap="none" rtlCol="0">
            <a:spAutoFit/>
          </a:bodyPr>
          <a:lstStyle/>
          <a:p>
            <a:pPr algn="r"/>
            <a:r>
              <a:rPr lang="en-US" sz="1200" i="1" dirty="0"/>
              <a:t>Dom-</a:t>
            </a:r>
            <a:r>
              <a:rPr lang="en-US" sz="1200" i="1" dirty="0" err="1"/>
              <a:t>ino</a:t>
            </a:r>
            <a:r>
              <a:rPr lang="en-US" sz="1200" i="1" dirty="0"/>
              <a:t> </a:t>
            </a:r>
            <a:r>
              <a:rPr lang="en-US" sz="1200" dirty="0"/>
              <a:t>prototype, 1914-15, 1920s</a:t>
            </a:r>
          </a:p>
        </p:txBody>
      </p:sp>
    </p:spTree>
    <p:extLst>
      <p:ext uri="{BB962C8B-B14F-4D97-AF65-F5344CB8AC3E}">
        <p14:creationId xmlns:p14="http://schemas.microsoft.com/office/powerpoint/2010/main" val="611552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EC2E14-629D-45C1-ABB7-F9203FA18DD0}"/>
              </a:ext>
            </a:extLst>
          </p:cNvPr>
          <p:cNvSpPr txBox="1"/>
          <p:nvPr/>
        </p:nvSpPr>
        <p:spPr>
          <a:xfrm>
            <a:off x="9893813" y="6187081"/>
            <a:ext cx="1499129" cy="461665"/>
          </a:xfrm>
          <a:prstGeom prst="rect">
            <a:avLst/>
          </a:prstGeom>
          <a:noFill/>
        </p:spPr>
        <p:txBody>
          <a:bodyPr wrap="none" rtlCol="0">
            <a:spAutoFit/>
          </a:bodyPr>
          <a:lstStyle/>
          <a:p>
            <a:pPr algn="r"/>
            <a:r>
              <a:rPr lang="en-US" sz="1200" i="1" dirty="0"/>
              <a:t>Ville </a:t>
            </a:r>
            <a:r>
              <a:rPr lang="en-US" sz="1200" i="1" dirty="0" err="1"/>
              <a:t>Radieuse</a:t>
            </a:r>
            <a:r>
              <a:rPr lang="en-US" sz="1200" i="1" dirty="0"/>
              <a:t> </a:t>
            </a:r>
            <a:r>
              <a:rPr lang="en-US" sz="1200" dirty="0"/>
              <a:t>(1935)</a:t>
            </a:r>
          </a:p>
          <a:p>
            <a:pPr algn="r"/>
            <a:r>
              <a:rPr lang="en-US" sz="1200" dirty="0"/>
              <a:t>‘Radiant City’</a:t>
            </a:r>
          </a:p>
        </p:txBody>
      </p:sp>
      <p:pic>
        <p:nvPicPr>
          <p:cNvPr id="3" name="Picture 2">
            <a:extLst>
              <a:ext uri="{FF2B5EF4-FFF2-40B4-BE49-F238E27FC236}">
                <a16:creationId xmlns:a16="http://schemas.microsoft.com/office/drawing/2014/main" id="{1AAD38A1-0889-43D4-BAD0-0F3B77EA0BB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50245" y="1514475"/>
            <a:ext cx="5585328" cy="3829050"/>
          </a:xfrm>
          <a:prstGeom prst="rect">
            <a:avLst/>
          </a:prstGeom>
        </p:spPr>
      </p:pic>
      <p:pic>
        <p:nvPicPr>
          <p:cNvPr id="5" name="Picture 4">
            <a:extLst>
              <a:ext uri="{FF2B5EF4-FFF2-40B4-BE49-F238E27FC236}">
                <a16:creationId xmlns:a16="http://schemas.microsoft.com/office/drawing/2014/main" id="{ED43DA19-43FE-43A3-85AA-0FD1FFDE5FD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91250" y="1526886"/>
            <a:ext cx="5585328" cy="3804228"/>
          </a:xfrm>
          <a:prstGeom prst="rect">
            <a:avLst/>
          </a:prstGeom>
        </p:spPr>
      </p:pic>
    </p:spTree>
    <p:extLst>
      <p:ext uri="{BB962C8B-B14F-4D97-AF65-F5344CB8AC3E}">
        <p14:creationId xmlns:p14="http://schemas.microsoft.com/office/powerpoint/2010/main" val="4052715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770" y="542925"/>
            <a:ext cx="11378460" cy="5467350"/>
          </a:xfrm>
          <a:prstGeom prst="rect">
            <a:avLst/>
          </a:prstGeom>
        </p:spPr>
      </p:pic>
      <p:sp>
        <p:nvSpPr>
          <p:cNvPr id="4" name="TextBox 3">
            <a:extLst>
              <a:ext uri="{FF2B5EF4-FFF2-40B4-BE49-F238E27FC236}">
                <a16:creationId xmlns:a16="http://schemas.microsoft.com/office/drawing/2014/main" id="{B2EF2295-436A-411F-9BC9-6A42E170B9BD}"/>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solidFill>
                  <a:schemeClr val="bg1"/>
                </a:solidFill>
              </a:rPr>
              <a:t>Unité</a:t>
            </a:r>
            <a:r>
              <a:rPr lang="en-US" sz="1200" i="1" dirty="0">
                <a:solidFill>
                  <a:schemeClr val="bg1"/>
                </a:solidFill>
              </a:rPr>
              <a:t> </a:t>
            </a:r>
            <a:r>
              <a:rPr lang="en-US" sz="1200" i="1" dirty="0" err="1">
                <a:solidFill>
                  <a:schemeClr val="bg1"/>
                </a:solidFill>
              </a:rPr>
              <a:t>d’habitation</a:t>
            </a:r>
            <a:r>
              <a:rPr lang="en-US" sz="1200" dirty="0">
                <a:solidFill>
                  <a:schemeClr val="bg1"/>
                </a:solidFill>
              </a:rPr>
              <a:t>, Marseille, France (1952)</a:t>
            </a:r>
          </a:p>
        </p:txBody>
      </p:sp>
    </p:spTree>
    <p:extLst>
      <p:ext uri="{BB962C8B-B14F-4D97-AF65-F5344CB8AC3E}">
        <p14:creationId xmlns:p14="http://schemas.microsoft.com/office/powerpoint/2010/main" val="569787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85177" y="1231991"/>
            <a:ext cx="7410992" cy="4394017"/>
          </a:xfrm>
          <a:prstGeom prst="rect">
            <a:avLst/>
          </a:prstGeom>
        </p:spPr>
      </p:pic>
      <p:sp>
        <p:nvSpPr>
          <p:cNvPr id="4" name="TextBox 3">
            <a:extLst>
              <a:ext uri="{FF2B5EF4-FFF2-40B4-BE49-F238E27FC236}">
                <a16:creationId xmlns:a16="http://schemas.microsoft.com/office/drawing/2014/main" id="{B2EF2295-436A-411F-9BC9-6A42E170B9BD}"/>
              </a:ext>
            </a:extLst>
          </p:cNvPr>
          <p:cNvSpPr txBox="1"/>
          <p:nvPr/>
        </p:nvSpPr>
        <p:spPr>
          <a:xfrm>
            <a:off x="7420956" y="6187081"/>
            <a:ext cx="3971986" cy="276999"/>
          </a:xfrm>
          <a:prstGeom prst="rect">
            <a:avLst/>
          </a:prstGeom>
          <a:noFill/>
        </p:spPr>
        <p:txBody>
          <a:bodyPr wrap="none" rtlCol="0">
            <a:spAutoFit/>
          </a:bodyPr>
          <a:lstStyle/>
          <a:p>
            <a:pPr algn="r"/>
            <a:r>
              <a:rPr lang="en-US" sz="1200" dirty="0"/>
              <a:t>Moisei Ginzburg, </a:t>
            </a:r>
            <a:r>
              <a:rPr lang="en-US" sz="1200" i="1" dirty="0" err="1"/>
              <a:t>Narkomfin</a:t>
            </a:r>
            <a:r>
              <a:rPr lang="en-US" sz="1200" i="1" dirty="0"/>
              <a:t> Building</a:t>
            </a:r>
            <a:r>
              <a:rPr lang="en-US" sz="1200" dirty="0"/>
              <a:t>, Moscow, Russia (1928)</a:t>
            </a:r>
          </a:p>
        </p:txBody>
      </p:sp>
      <p:pic>
        <p:nvPicPr>
          <p:cNvPr id="5" name="Picture 4">
            <a:extLst>
              <a:ext uri="{FF2B5EF4-FFF2-40B4-BE49-F238E27FC236}">
                <a16:creationId xmlns:a16="http://schemas.microsoft.com/office/drawing/2014/main" id="{ECC32603-3D6D-4873-AD89-4575CC86E75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13202" y="4711231"/>
            <a:ext cx="3777798" cy="1614349"/>
          </a:xfrm>
          <a:prstGeom prst="rect">
            <a:avLst/>
          </a:prstGeom>
        </p:spPr>
      </p:pic>
      <p:pic>
        <p:nvPicPr>
          <p:cNvPr id="6" name="Picture 5">
            <a:extLst>
              <a:ext uri="{FF2B5EF4-FFF2-40B4-BE49-F238E27FC236}">
                <a16:creationId xmlns:a16="http://schemas.microsoft.com/office/drawing/2014/main" id="{1C27C013-B539-400F-BB78-7BAB16A1C44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86368" y="638175"/>
            <a:ext cx="3231466" cy="3748504"/>
          </a:xfrm>
          <a:prstGeom prst="rect">
            <a:avLst/>
          </a:prstGeom>
        </p:spPr>
      </p:pic>
    </p:spTree>
    <p:extLst>
      <p:ext uri="{BB962C8B-B14F-4D97-AF65-F5344CB8AC3E}">
        <p14:creationId xmlns:p14="http://schemas.microsoft.com/office/powerpoint/2010/main" val="114666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1" y="1763051"/>
            <a:ext cx="4895850" cy="3331898"/>
          </a:xfrm>
          <a:prstGeom prst="rect">
            <a:avLst/>
          </a:prstGeom>
        </p:spPr>
      </p:pic>
      <p:sp>
        <p:nvSpPr>
          <p:cNvPr id="4" name="Rectangle 3">
            <a:extLst>
              <a:ext uri="{FF2B5EF4-FFF2-40B4-BE49-F238E27FC236}">
                <a16:creationId xmlns:a16="http://schemas.microsoft.com/office/drawing/2014/main" id="{A203DEA7-1D31-4B22-AE13-5EE7C466DEBC}"/>
              </a:ext>
            </a:extLst>
          </p:cNvPr>
          <p:cNvSpPr/>
          <p:nvPr/>
        </p:nvSpPr>
        <p:spPr>
          <a:xfrm>
            <a:off x="6791326" y="1724541"/>
            <a:ext cx="4629150" cy="3074624"/>
          </a:xfrm>
          <a:prstGeom prst="rect">
            <a:avLst/>
          </a:prstGeom>
        </p:spPr>
        <p:txBody>
          <a:bodyPr wrap="square">
            <a:spAutoFit/>
          </a:bodyPr>
          <a:lstStyle/>
          <a:p>
            <a:pPr marL="342900" indent="-342900">
              <a:lnSpc>
                <a:spcPct val="200000"/>
              </a:lnSpc>
              <a:buAutoNum type="arabicPeriod"/>
            </a:pPr>
            <a:r>
              <a:rPr lang="en-US" sz="2000" dirty="0">
                <a:solidFill>
                  <a:srgbClr val="C00000"/>
                </a:solidFill>
                <a:latin typeface="Arial" panose="020B0604020202020204" pitchFamily="34" charset="0"/>
              </a:rPr>
              <a:t>Marseilles, France (1952)</a:t>
            </a:r>
          </a:p>
          <a:p>
            <a:pPr marL="342900" indent="-342900">
              <a:lnSpc>
                <a:spcPct val="200000"/>
              </a:lnSpc>
              <a:buAutoNum type="arabicPeriod"/>
            </a:pPr>
            <a:r>
              <a:rPr lang="en-US" sz="2000" dirty="0">
                <a:solidFill>
                  <a:schemeClr val="bg1"/>
                </a:solidFill>
                <a:latin typeface="Arial" panose="020B0604020202020204" pitchFamily="34" charset="0"/>
              </a:rPr>
              <a:t>Nantes-</a:t>
            </a:r>
            <a:r>
              <a:rPr lang="en-US" sz="2000" dirty="0" err="1">
                <a:solidFill>
                  <a:schemeClr val="bg1"/>
                </a:solidFill>
                <a:latin typeface="Arial" panose="020B0604020202020204" pitchFamily="34" charset="0"/>
              </a:rPr>
              <a:t>Rezé</a:t>
            </a:r>
            <a:r>
              <a:rPr lang="en-US" sz="2000" dirty="0">
                <a:solidFill>
                  <a:schemeClr val="bg1"/>
                </a:solidFill>
                <a:latin typeface="Arial" panose="020B0604020202020204" pitchFamily="34" charset="0"/>
              </a:rPr>
              <a:t>, France (1955)</a:t>
            </a:r>
          </a:p>
          <a:p>
            <a:pPr marL="342900" indent="-342900">
              <a:lnSpc>
                <a:spcPct val="200000"/>
              </a:lnSpc>
              <a:buAutoNum type="arabicPeriod"/>
            </a:pPr>
            <a:r>
              <a:rPr lang="en-US" sz="2000" dirty="0">
                <a:solidFill>
                  <a:schemeClr val="bg1"/>
                </a:solidFill>
                <a:latin typeface="Arial" panose="020B0604020202020204" pitchFamily="34" charset="0"/>
              </a:rPr>
              <a:t>Berlin, Germany (1957)</a:t>
            </a:r>
          </a:p>
          <a:p>
            <a:pPr marL="342900" indent="-342900">
              <a:lnSpc>
                <a:spcPct val="200000"/>
              </a:lnSpc>
              <a:buAutoNum type="arabicPeriod"/>
            </a:pPr>
            <a:r>
              <a:rPr lang="en-US" sz="2000" dirty="0" err="1">
                <a:solidFill>
                  <a:schemeClr val="bg1"/>
                </a:solidFill>
                <a:latin typeface="Arial" panose="020B0604020202020204" pitchFamily="34" charset="0"/>
              </a:rPr>
              <a:t>Briey</a:t>
            </a:r>
            <a:r>
              <a:rPr lang="en-US" sz="2000" dirty="0">
                <a:solidFill>
                  <a:schemeClr val="bg1"/>
                </a:solidFill>
                <a:latin typeface="Arial" panose="020B0604020202020204" pitchFamily="34" charset="0"/>
              </a:rPr>
              <a:t>, France (1963)</a:t>
            </a:r>
          </a:p>
          <a:p>
            <a:pPr marL="342900" indent="-342900">
              <a:lnSpc>
                <a:spcPct val="200000"/>
              </a:lnSpc>
              <a:buAutoNum type="arabicPeriod"/>
            </a:pPr>
            <a:r>
              <a:rPr lang="en-US" sz="2000" dirty="0" err="1">
                <a:solidFill>
                  <a:schemeClr val="bg1"/>
                </a:solidFill>
                <a:latin typeface="Arial" panose="020B0604020202020204" pitchFamily="34" charset="0"/>
              </a:rPr>
              <a:t>Firminy</a:t>
            </a:r>
            <a:r>
              <a:rPr lang="en-US" sz="2000" dirty="0">
                <a:solidFill>
                  <a:schemeClr val="bg1"/>
                </a:solidFill>
                <a:latin typeface="Arial" panose="020B0604020202020204" pitchFamily="34" charset="0"/>
              </a:rPr>
              <a:t>-Vert, France (1965)</a:t>
            </a:r>
          </a:p>
        </p:txBody>
      </p:sp>
    </p:spTree>
    <p:extLst>
      <p:ext uri="{BB962C8B-B14F-4D97-AF65-F5344CB8AC3E}">
        <p14:creationId xmlns:p14="http://schemas.microsoft.com/office/powerpoint/2010/main" val="373964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3976" y="688116"/>
            <a:ext cx="4229100" cy="5481768"/>
          </a:xfrm>
          <a:prstGeom prst="rect">
            <a:avLst/>
          </a:prstGeom>
        </p:spPr>
      </p:pic>
      <p:sp>
        <p:nvSpPr>
          <p:cNvPr id="4" name="Rectangle 3">
            <a:extLst>
              <a:ext uri="{FF2B5EF4-FFF2-40B4-BE49-F238E27FC236}">
                <a16:creationId xmlns:a16="http://schemas.microsoft.com/office/drawing/2014/main" id="{A203DEA7-1D31-4B22-AE13-5EE7C466DEBC}"/>
              </a:ext>
            </a:extLst>
          </p:cNvPr>
          <p:cNvSpPr/>
          <p:nvPr/>
        </p:nvSpPr>
        <p:spPr>
          <a:xfrm>
            <a:off x="6791326" y="1724541"/>
            <a:ext cx="4629150" cy="3074624"/>
          </a:xfrm>
          <a:prstGeom prst="rect">
            <a:avLst/>
          </a:prstGeom>
        </p:spPr>
        <p:txBody>
          <a:bodyPr wrap="square">
            <a:spAutoFit/>
          </a:bodyPr>
          <a:lstStyle/>
          <a:p>
            <a:pPr marL="342900" indent="-342900">
              <a:lnSpc>
                <a:spcPct val="200000"/>
              </a:lnSpc>
              <a:buAutoNum type="arabicPeriod"/>
            </a:pPr>
            <a:r>
              <a:rPr lang="en-US" sz="2000" dirty="0">
                <a:solidFill>
                  <a:schemeClr val="bg1"/>
                </a:solidFill>
                <a:latin typeface="Arial" panose="020B0604020202020204" pitchFamily="34" charset="0"/>
              </a:rPr>
              <a:t>Marseilles, France (1952)</a:t>
            </a:r>
          </a:p>
          <a:p>
            <a:pPr marL="342900" indent="-342900">
              <a:lnSpc>
                <a:spcPct val="200000"/>
              </a:lnSpc>
              <a:buAutoNum type="arabicPeriod"/>
            </a:pPr>
            <a:r>
              <a:rPr lang="en-US" sz="2000" dirty="0">
                <a:solidFill>
                  <a:srgbClr val="C00000"/>
                </a:solidFill>
                <a:latin typeface="Arial" panose="020B0604020202020204" pitchFamily="34" charset="0"/>
              </a:rPr>
              <a:t>Nantes-</a:t>
            </a:r>
            <a:r>
              <a:rPr lang="en-US" sz="2000" dirty="0" err="1">
                <a:solidFill>
                  <a:srgbClr val="C00000"/>
                </a:solidFill>
                <a:latin typeface="Arial" panose="020B0604020202020204" pitchFamily="34" charset="0"/>
              </a:rPr>
              <a:t>Rezé</a:t>
            </a:r>
            <a:r>
              <a:rPr lang="en-US" sz="2000" dirty="0">
                <a:solidFill>
                  <a:srgbClr val="C00000"/>
                </a:solidFill>
                <a:latin typeface="Arial" panose="020B0604020202020204" pitchFamily="34" charset="0"/>
              </a:rPr>
              <a:t>, France (1955)</a:t>
            </a:r>
          </a:p>
          <a:p>
            <a:pPr marL="342900" indent="-342900">
              <a:lnSpc>
                <a:spcPct val="200000"/>
              </a:lnSpc>
              <a:buAutoNum type="arabicPeriod"/>
            </a:pPr>
            <a:r>
              <a:rPr lang="en-US" sz="2000" dirty="0">
                <a:solidFill>
                  <a:schemeClr val="bg1"/>
                </a:solidFill>
                <a:latin typeface="Arial" panose="020B0604020202020204" pitchFamily="34" charset="0"/>
              </a:rPr>
              <a:t>Berlin, Germany (1957)</a:t>
            </a:r>
          </a:p>
          <a:p>
            <a:pPr marL="342900" indent="-342900">
              <a:lnSpc>
                <a:spcPct val="200000"/>
              </a:lnSpc>
              <a:buAutoNum type="arabicPeriod"/>
            </a:pPr>
            <a:r>
              <a:rPr lang="en-US" sz="2000" dirty="0" err="1">
                <a:solidFill>
                  <a:schemeClr val="bg1"/>
                </a:solidFill>
                <a:latin typeface="Arial" panose="020B0604020202020204" pitchFamily="34" charset="0"/>
              </a:rPr>
              <a:t>Briey</a:t>
            </a:r>
            <a:r>
              <a:rPr lang="en-US" sz="2000" dirty="0">
                <a:solidFill>
                  <a:schemeClr val="bg1"/>
                </a:solidFill>
                <a:latin typeface="Arial" panose="020B0604020202020204" pitchFamily="34" charset="0"/>
              </a:rPr>
              <a:t>, France (1963)</a:t>
            </a:r>
          </a:p>
          <a:p>
            <a:pPr marL="342900" indent="-342900">
              <a:lnSpc>
                <a:spcPct val="200000"/>
              </a:lnSpc>
              <a:buAutoNum type="arabicPeriod"/>
            </a:pPr>
            <a:r>
              <a:rPr lang="en-US" sz="2000" dirty="0" err="1">
                <a:solidFill>
                  <a:schemeClr val="bg1"/>
                </a:solidFill>
                <a:latin typeface="Arial" panose="020B0604020202020204" pitchFamily="34" charset="0"/>
              </a:rPr>
              <a:t>Firminy</a:t>
            </a:r>
            <a:r>
              <a:rPr lang="en-US" sz="2000" dirty="0">
                <a:solidFill>
                  <a:schemeClr val="bg1"/>
                </a:solidFill>
                <a:latin typeface="Arial" panose="020B0604020202020204" pitchFamily="34" charset="0"/>
              </a:rPr>
              <a:t>-Vert, France (1965)</a:t>
            </a:r>
          </a:p>
        </p:txBody>
      </p:sp>
    </p:spTree>
    <p:extLst>
      <p:ext uri="{BB962C8B-B14F-4D97-AF65-F5344CB8AC3E}">
        <p14:creationId xmlns:p14="http://schemas.microsoft.com/office/powerpoint/2010/main" val="1019264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0127" y="1356361"/>
            <a:ext cx="4876798" cy="4145278"/>
          </a:xfrm>
          <a:prstGeom prst="rect">
            <a:avLst/>
          </a:prstGeom>
        </p:spPr>
      </p:pic>
      <p:sp>
        <p:nvSpPr>
          <p:cNvPr id="4" name="Rectangle 3">
            <a:extLst>
              <a:ext uri="{FF2B5EF4-FFF2-40B4-BE49-F238E27FC236}">
                <a16:creationId xmlns:a16="http://schemas.microsoft.com/office/drawing/2014/main" id="{A203DEA7-1D31-4B22-AE13-5EE7C466DEBC}"/>
              </a:ext>
            </a:extLst>
          </p:cNvPr>
          <p:cNvSpPr/>
          <p:nvPr/>
        </p:nvSpPr>
        <p:spPr>
          <a:xfrm>
            <a:off x="6791326" y="1724541"/>
            <a:ext cx="4629150" cy="3074624"/>
          </a:xfrm>
          <a:prstGeom prst="rect">
            <a:avLst/>
          </a:prstGeom>
        </p:spPr>
        <p:txBody>
          <a:bodyPr wrap="square">
            <a:spAutoFit/>
          </a:bodyPr>
          <a:lstStyle/>
          <a:p>
            <a:pPr marL="342900" indent="-342900">
              <a:lnSpc>
                <a:spcPct val="200000"/>
              </a:lnSpc>
              <a:buAutoNum type="arabicPeriod"/>
            </a:pPr>
            <a:r>
              <a:rPr lang="en-US" sz="2000" dirty="0">
                <a:solidFill>
                  <a:schemeClr val="bg1"/>
                </a:solidFill>
                <a:latin typeface="Arial" panose="020B0604020202020204" pitchFamily="34" charset="0"/>
              </a:rPr>
              <a:t>Marseilles, France (1952)</a:t>
            </a:r>
          </a:p>
          <a:p>
            <a:pPr marL="342900" indent="-342900">
              <a:lnSpc>
                <a:spcPct val="200000"/>
              </a:lnSpc>
              <a:buAutoNum type="arabicPeriod"/>
            </a:pPr>
            <a:r>
              <a:rPr lang="en-US" sz="2000" dirty="0">
                <a:solidFill>
                  <a:schemeClr val="bg1"/>
                </a:solidFill>
                <a:latin typeface="Arial" panose="020B0604020202020204" pitchFamily="34" charset="0"/>
              </a:rPr>
              <a:t>Nantes-</a:t>
            </a:r>
            <a:r>
              <a:rPr lang="en-US" sz="2000" dirty="0" err="1">
                <a:solidFill>
                  <a:schemeClr val="bg1"/>
                </a:solidFill>
                <a:latin typeface="Arial" panose="020B0604020202020204" pitchFamily="34" charset="0"/>
              </a:rPr>
              <a:t>Rezé</a:t>
            </a:r>
            <a:r>
              <a:rPr lang="en-US" sz="2000" dirty="0">
                <a:solidFill>
                  <a:schemeClr val="bg1"/>
                </a:solidFill>
                <a:latin typeface="Arial" panose="020B0604020202020204" pitchFamily="34" charset="0"/>
              </a:rPr>
              <a:t>, France (1955)</a:t>
            </a:r>
          </a:p>
          <a:p>
            <a:pPr marL="342900" indent="-342900">
              <a:lnSpc>
                <a:spcPct val="200000"/>
              </a:lnSpc>
              <a:buAutoNum type="arabicPeriod"/>
            </a:pPr>
            <a:r>
              <a:rPr lang="en-US" sz="2000" dirty="0">
                <a:solidFill>
                  <a:srgbClr val="C00000"/>
                </a:solidFill>
                <a:latin typeface="Arial" panose="020B0604020202020204" pitchFamily="34" charset="0"/>
              </a:rPr>
              <a:t>Berlin, Germany (1957)</a:t>
            </a:r>
          </a:p>
          <a:p>
            <a:pPr marL="342900" indent="-342900">
              <a:lnSpc>
                <a:spcPct val="200000"/>
              </a:lnSpc>
              <a:buAutoNum type="arabicPeriod"/>
            </a:pPr>
            <a:r>
              <a:rPr lang="en-US" sz="2000" dirty="0" err="1">
                <a:solidFill>
                  <a:schemeClr val="bg1"/>
                </a:solidFill>
                <a:latin typeface="Arial" panose="020B0604020202020204" pitchFamily="34" charset="0"/>
              </a:rPr>
              <a:t>Briey</a:t>
            </a:r>
            <a:r>
              <a:rPr lang="en-US" sz="2000" dirty="0">
                <a:solidFill>
                  <a:schemeClr val="bg1"/>
                </a:solidFill>
                <a:latin typeface="Arial" panose="020B0604020202020204" pitchFamily="34" charset="0"/>
              </a:rPr>
              <a:t>, France (1963)</a:t>
            </a:r>
          </a:p>
          <a:p>
            <a:pPr marL="342900" indent="-342900">
              <a:lnSpc>
                <a:spcPct val="200000"/>
              </a:lnSpc>
              <a:buAutoNum type="arabicPeriod"/>
            </a:pPr>
            <a:r>
              <a:rPr lang="en-US" sz="2000" dirty="0" err="1">
                <a:solidFill>
                  <a:schemeClr val="bg1"/>
                </a:solidFill>
                <a:latin typeface="Arial" panose="020B0604020202020204" pitchFamily="34" charset="0"/>
              </a:rPr>
              <a:t>Firminy</a:t>
            </a:r>
            <a:r>
              <a:rPr lang="en-US" sz="2000" dirty="0">
                <a:solidFill>
                  <a:schemeClr val="bg1"/>
                </a:solidFill>
                <a:latin typeface="Arial" panose="020B0604020202020204" pitchFamily="34" charset="0"/>
              </a:rPr>
              <a:t>-Vert, France (1965)</a:t>
            </a:r>
          </a:p>
        </p:txBody>
      </p:sp>
    </p:spTree>
    <p:extLst>
      <p:ext uri="{BB962C8B-B14F-4D97-AF65-F5344CB8AC3E}">
        <p14:creationId xmlns:p14="http://schemas.microsoft.com/office/powerpoint/2010/main" val="2443992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5739" y="1981200"/>
            <a:ext cx="5205574" cy="2895600"/>
          </a:xfrm>
          <a:prstGeom prst="rect">
            <a:avLst/>
          </a:prstGeom>
        </p:spPr>
      </p:pic>
      <p:sp>
        <p:nvSpPr>
          <p:cNvPr id="4" name="Rectangle 3">
            <a:extLst>
              <a:ext uri="{FF2B5EF4-FFF2-40B4-BE49-F238E27FC236}">
                <a16:creationId xmlns:a16="http://schemas.microsoft.com/office/drawing/2014/main" id="{A203DEA7-1D31-4B22-AE13-5EE7C466DEBC}"/>
              </a:ext>
            </a:extLst>
          </p:cNvPr>
          <p:cNvSpPr/>
          <p:nvPr/>
        </p:nvSpPr>
        <p:spPr>
          <a:xfrm>
            <a:off x="6791326" y="1724541"/>
            <a:ext cx="4629150" cy="3074624"/>
          </a:xfrm>
          <a:prstGeom prst="rect">
            <a:avLst/>
          </a:prstGeom>
        </p:spPr>
        <p:txBody>
          <a:bodyPr wrap="square">
            <a:spAutoFit/>
          </a:bodyPr>
          <a:lstStyle/>
          <a:p>
            <a:pPr marL="342900" indent="-342900">
              <a:lnSpc>
                <a:spcPct val="200000"/>
              </a:lnSpc>
              <a:buAutoNum type="arabicPeriod"/>
            </a:pPr>
            <a:r>
              <a:rPr lang="en-US" sz="2000" dirty="0">
                <a:solidFill>
                  <a:schemeClr val="bg1"/>
                </a:solidFill>
                <a:latin typeface="Arial" panose="020B0604020202020204" pitchFamily="34" charset="0"/>
              </a:rPr>
              <a:t>Marseilles, France (1952)</a:t>
            </a:r>
          </a:p>
          <a:p>
            <a:pPr marL="342900" indent="-342900">
              <a:lnSpc>
                <a:spcPct val="200000"/>
              </a:lnSpc>
              <a:buAutoNum type="arabicPeriod"/>
            </a:pPr>
            <a:r>
              <a:rPr lang="en-US" sz="2000" dirty="0">
                <a:solidFill>
                  <a:schemeClr val="bg1"/>
                </a:solidFill>
                <a:latin typeface="Arial" panose="020B0604020202020204" pitchFamily="34" charset="0"/>
              </a:rPr>
              <a:t>Nantes-</a:t>
            </a:r>
            <a:r>
              <a:rPr lang="en-US" sz="2000" dirty="0" err="1">
                <a:solidFill>
                  <a:schemeClr val="bg1"/>
                </a:solidFill>
                <a:latin typeface="Arial" panose="020B0604020202020204" pitchFamily="34" charset="0"/>
              </a:rPr>
              <a:t>Rezé</a:t>
            </a:r>
            <a:r>
              <a:rPr lang="en-US" sz="2000" dirty="0">
                <a:solidFill>
                  <a:schemeClr val="bg1"/>
                </a:solidFill>
                <a:latin typeface="Arial" panose="020B0604020202020204" pitchFamily="34" charset="0"/>
              </a:rPr>
              <a:t>, France (1955)</a:t>
            </a:r>
          </a:p>
          <a:p>
            <a:pPr marL="342900" indent="-342900">
              <a:lnSpc>
                <a:spcPct val="200000"/>
              </a:lnSpc>
              <a:buAutoNum type="arabicPeriod"/>
            </a:pPr>
            <a:r>
              <a:rPr lang="en-US" sz="2000" dirty="0">
                <a:solidFill>
                  <a:schemeClr val="bg1"/>
                </a:solidFill>
                <a:latin typeface="Arial" panose="020B0604020202020204" pitchFamily="34" charset="0"/>
              </a:rPr>
              <a:t>Berlin, Germany (1957)</a:t>
            </a:r>
          </a:p>
          <a:p>
            <a:pPr marL="342900" indent="-342900">
              <a:lnSpc>
                <a:spcPct val="200000"/>
              </a:lnSpc>
              <a:buAutoNum type="arabicPeriod"/>
            </a:pPr>
            <a:r>
              <a:rPr lang="en-US" sz="2000" dirty="0" err="1">
                <a:solidFill>
                  <a:srgbClr val="C00000"/>
                </a:solidFill>
                <a:latin typeface="Arial" panose="020B0604020202020204" pitchFamily="34" charset="0"/>
              </a:rPr>
              <a:t>Briey</a:t>
            </a:r>
            <a:r>
              <a:rPr lang="en-US" sz="2000" dirty="0">
                <a:solidFill>
                  <a:srgbClr val="C00000"/>
                </a:solidFill>
                <a:latin typeface="Arial" panose="020B0604020202020204" pitchFamily="34" charset="0"/>
              </a:rPr>
              <a:t>, France (1963)</a:t>
            </a:r>
          </a:p>
          <a:p>
            <a:pPr marL="342900" indent="-342900">
              <a:lnSpc>
                <a:spcPct val="200000"/>
              </a:lnSpc>
              <a:buAutoNum type="arabicPeriod"/>
            </a:pPr>
            <a:r>
              <a:rPr lang="en-US" sz="2000" dirty="0" err="1">
                <a:solidFill>
                  <a:schemeClr val="bg1"/>
                </a:solidFill>
                <a:latin typeface="Arial" panose="020B0604020202020204" pitchFamily="34" charset="0"/>
              </a:rPr>
              <a:t>Firminy</a:t>
            </a:r>
            <a:r>
              <a:rPr lang="en-US" sz="2000" dirty="0">
                <a:solidFill>
                  <a:schemeClr val="bg1"/>
                </a:solidFill>
                <a:latin typeface="Arial" panose="020B0604020202020204" pitchFamily="34" charset="0"/>
              </a:rPr>
              <a:t>-Vert, France (1965)</a:t>
            </a:r>
          </a:p>
        </p:txBody>
      </p:sp>
    </p:spTree>
    <p:extLst>
      <p:ext uri="{BB962C8B-B14F-4D97-AF65-F5344CB8AC3E}">
        <p14:creationId xmlns:p14="http://schemas.microsoft.com/office/powerpoint/2010/main" val="1587341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1052" y="1650837"/>
            <a:ext cx="5314948" cy="3556326"/>
          </a:xfrm>
          <a:prstGeom prst="rect">
            <a:avLst/>
          </a:prstGeom>
        </p:spPr>
      </p:pic>
      <p:sp>
        <p:nvSpPr>
          <p:cNvPr id="4" name="Rectangle 3">
            <a:extLst>
              <a:ext uri="{FF2B5EF4-FFF2-40B4-BE49-F238E27FC236}">
                <a16:creationId xmlns:a16="http://schemas.microsoft.com/office/drawing/2014/main" id="{A203DEA7-1D31-4B22-AE13-5EE7C466DEBC}"/>
              </a:ext>
            </a:extLst>
          </p:cNvPr>
          <p:cNvSpPr/>
          <p:nvPr/>
        </p:nvSpPr>
        <p:spPr>
          <a:xfrm>
            <a:off x="6791326" y="1724541"/>
            <a:ext cx="4629150" cy="3074624"/>
          </a:xfrm>
          <a:prstGeom prst="rect">
            <a:avLst/>
          </a:prstGeom>
        </p:spPr>
        <p:txBody>
          <a:bodyPr wrap="square">
            <a:spAutoFit/>
          </a:bodyPr>
          <a:lstStyle/>
          <a:p>
            <a:pPr marL="342900" indent="-342900">
              <a:lnSpc>
                <a:spcPct val="200000"/>
              </a:lnSpc>
              <a:buAutoNum type="arabicPeriod"/>
            </a:pPr>
            <a:r>
              <a:rPr lang="en-US" sz="2000" dirty="0">
                <a:solidFill>
                  <a:schemeClr val="bg1"/>
                </a:solidFill>
                <a:latin typeface="Arial" panose="020B0604020202020204" pitchFamily="34" charset="0"/>
              </a:rPr>
              <a:t>Marseilles, France (1952)</a:t>
            </a:r>
          </a:p>
          <a:p>
            <a:pPr marL="342900" indent="-342900">
              <a:lnSpc>
                <a:spcPct val="200000"/>
              </a:lnSpc>
              <a:buAutoNum type="arabicPeriod"/>
            </a:pPr>
            <a:r>
              <a:rPr lang="en-US" sz="2000" dirty="0">
                <a:solidFill>
                  <a:schemeClr val="bg1"/>
                </a:solidFill>
                <a:latin typeface="Arial" panose="020B0604020202020204" pitchFamily="34" charset="0"/>
              </a:rPr>
              <a:t>Nantes-</a:t>
            </a:r>
            <a:r>
              <a:rPr lang="en-US" sz="2000" dirty="0" err="1">
                <a:solidFill>
                  <a:schemeClr val="bg1"/>
                </a:solidFill>
                <a:latin typeface="Arial" panose="020B0604020202020204" pitchFamily="34" charset="0"/>
              </a:rPr>
              <a:t>Rezé</a:t>
            </a:r>
            <a:r>
              <a:rPr lang="en-US" sz="2000" dirty="0">
                <a:solidFill>
                  <a:schemeClr val="bg1"/>
                </a:solidFill>
                <a:latin typeface="Arial" panose="020B0604020202020204" pitchFamily="34" charset="0"/>
              </a:rPr>
              <a:t>, France (1955)</a:t>
            </a:r>
          </a:p>
          <a:p>
            <a:pPr marL="342900" indent="-342900">
              <a:lnSpc>
                <a:spcPct val="200000"/>
              </a:lnSpc>
              <a:buAutoNum type="arabicPeriod"/>
            </a:pPr>
            <a:r>
              <a:rPr lang="en-US" sz="2000" dirty="0">
                <a:solidFill>
                  <a:schemeClr val="bg1"/>
                </a:solidFill>
                <a:latin typeface="Arial" panose="020B0604020202020204" pitchFamily="34" charset="0"/>
              </a:rPr>
              <a:t>Berlin, Germany (1957)</a:t>
            </a:r>
          </a:p>
          <a:p>
            <a:pPr marL="342900" indent="-342900">
              <a:lnSpc>
                <a:spcPct val="200000"/>
              </a:lnSpc>
              <a:buAutoNum type="arabicPeriod"/>
            </a:pPr>
            <a:r>
              <a:rPr lang="en-US" sz="2000" dirty="0" err="1">
                <a:solidFill>
                  <a:schemeClr val="bg1"/>
                </a:solidFill>
                <a:latin typeface="Arial" panose="020B0604020202020204" pitchFamily="34" charset="0"/>
              </a:rPr>
              <a:t>Briey</a:t>
            </a:r>
            <a:r>
              <a:rPr lang="en-US" sz="2000" dirty="0">
                <a:solidFill>
                  <a:schemeClr val="bg1"/>
                </a:solidFill>
                <a:latin typeface="Arial" panose="020B0604020202020204" pitchFamily="34" charset="0"/>
              </a:rPr>
              <a:t>, France (1963)</a:t>
            </a:r>
          </a:p>
          <a:p>
            <a:pPr marL="342900" indent="-342900">
              <a:lnSpc>
                <a:spcPct val="200000"/>
              </a:lnSpc>
              <a:buAutoNum type="arabicPeriod"/>
            </a:pPr>
            <a:r>
              <a:rPr lang="en-US" sz="2000" dirty="0" err="1">
                <a:solidFill>
                  <a:srgbClr val="C00000"/>
                </a:solidFill>
                <a:latin typeface="Arial" panose="020B0604020202020204" pitchFamily="34" charset="0"/>
              </a:rPr>
              <a:t>Firminy</a:t>
            </a:r>
            <a:r>
              <a:rPr lang="en-US" sz="2000" dirty="0">
                <a:solidFill>
                  <a:srgbClr val="C00000"/>
                </a:solidFill>
                <a:latin typeface="Arial" panose="020B0604020202020204" pitchFamily="34" charset="0"/>
              </a:rPr>
              <a:t>-Vert, France (1965)</a:t>
            </a:r>
          </a:p>
        </p:txBody>
      </p:sp>
    </p:spTree>
    <p:extLst>
      <p:ext uri="{BB962C8B-B14F-4D97-AF65-F5344CB8AC3E}">
        <p14:creationId xmlns:p14="http://schemas.microsoft.com/office/powerpoint/2010/main" val="1962152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738" y="1941781"/>
            <a:ext cx="4895076" cy="2974438"/>
          </a:xfrm>
          <a:prstGeom prst="rect">
            <a:avLst/>
          </a:prstGeom>
        </p:spPr>
      </p:pic>
      <p:pic>
        <p:nvPicPr>
          <p:cNvPr id="4" name="Picture 3">
            <a:extLst>
              <a:ext uri="{FF2B5EF4-FFF2-40B4-BE49-F238E27FC236}">
                <a16:creationId xmlns:a16="http://schemas.microsoft.com/office/drawing/2014/main" id="{0D5C01F3-07B3-4F37-BE66-09F7653AED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3092" y="1503575"/>
            <a:ext cx="4937674" cy="3850850"/>
          </a:xfrm>
          <a:prstGeom prst="rect">
            <a:avLst/>
          </a:prstGeom>
        </p:spPr>
      </p:pic>
      <p:sp>
        <p:nvSpPr>
          <p:cNvPr id="5" name="TextBox 4">
            <a:extLst>
              <a:ext uri="{FF2B5EF4-FFF2-40B4-BE49-F238E27FC236}">
                <a16:creationId xmlns:a16="http://schemas.microsoft.com/office/drawing/2014/main" id="{E4575FAE-5B76-4BF0-87B8-819A62124D4F}"/>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t>Unité</a:t>
            </a:r>
            <a:r>
              <a:rPr lang="en-US" sz="1200" i="1" dirty="0"/>
              <a:t> </a:t>
            </a:r>
            <a:r>
              <a:rPr lang="en-US" sz="1200" i="1" dirty="0" err="1"/>
              <a:t>d’habitation</a:t>
            </a:r>
            <a:r>
              <a:rPr lang="en-US" sz="1200" dirty="0"/>
              <a:t>, Marseille, France (1952)</a:t>
            </a:r>
          </a:p>
        </p:txBody>
      </p:sp>
    </p:spTree>
    <p:extLst>
      <p:ext uri="{BB962C8B-B14F-4D97-AF65-F5344CB8AC3E}">
        <p14:creationId xmlns:p14="http://schemas.microsoft.com/office/powerpoint/2010/main" val="656450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426" y="301780"/>
            <a:ext cx="9305148" cy="5701989"/>
          </a:xfrm>
          <a:prstGeom prst="rect">
            <a:avLst/>
          </a:prstGeom>
        </p:spPr>
      </p:pic>
      <p:sp>
        <p:nvSpPr>
          <p:cNvPr id="4" name="TextBox 3">
            <a:extLst>
              <a:ext uri="{FF2B5EF4-FFF2-40B4-BE49-F238E27FC236}">
                <a16:creationId xmlns:a16="http://schemas.microsoft.com/office/drawing/2014/main" id="{E84410A0-998B-4A3D-84E1-3937E16BAA4C}"/>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t>Unité</a:t>
            </a:r>
            <a:r>
              <a:rPr lang="en-US" sz="1200" i="1" dirty="0"/>
              <a:t> </a:t>
            </a:r>
            <a:r>
              <a:rPr lang="en-US" sz="1200" i="1" dirty="0" err="1"/>
              <a:t>d’habitation</a:t>
            </a:r>
            <a:r>
              <a:rPr lang="en-US" sz="1200" dirty="0"/>
              <a:t>, Marseille, France (1952)</a:t>
            </a:r>
          </a:p>
        </p:txBody>
      </p:sp>
    </p:spTree>
    <p:extLst>
      <p:ext uri="{BB962C8B-B14F-4D97-AF65-F5344CB8AC3E}">
        <p14:creationId xmlns:p14="http://schemas.microsoft.com/office/powerpoint/2010/main" val="121690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914" y="453475"/>
            <a:ext cx="6851972" cy="5951050"/>
          </a:xfrm>
          <a:prstGeom prst="rect">
            <a:avLst/>
          </a:prstGeom>
        </p:spPr>
      </p:pic>
      <p:sp>
        <p:nvSpPr>
          <p:cNvPr id="4" name="TextBox 3">
            <a:extLst>
              <a:ext uri="{FF2B5EF4-FFF2-40B4-BE49-F238E27FC236}">
                <a16:creationId xmlns:a16="http://schemas.microsoft.com/office/drawing/2014/main" id="{365F6AD9-23A7-42CD-A928-17499E36EB97}"/>
              </a:ext>
            </a:extLst>
          </p:cNvPr>
          <p:cNvSpPr txBox="1"/>
          <p:nvPr/>
        </p:nvSpPr>
        <p:spPr>
          <a:xfrm>
            <a:off x="10409531" y="6187081"/>
            <a:ext cx="983411" cy="276999"/>
          </a:xfrm>
          <a:prstGeom prst="rect">
            <a:avLst/>
          </a:prstGeom>
          <a:noFill/>
        </p:spPr>
        <p:txBody>
          <a:bodyPr wrap="none" rtlCol="0">
            <a:spAutoFit/>
          </a:bodyPr>
          <a:lstStyle/>
          <a:p>
            <a:pPr algn="r"/>
            <a:r>
              <a:rPr lang="en-US" sz="1200" dirty="0"/>
              <a:t>‘Le </a:t>
            </a:r>
            <a:r>
              <a:rPr lang="en-US" sz="1200" dirty="0" err="1"/>
              <a:t>Modulor</a:t>
            </a:r>
            <a:r>
              <a:rPr lang="en-US" sz="1200" dirty="0"/>
              <a:t>’</a:t>
            </a:r>
          </a:p>
        </p:txBody>
      </p:sp>
    </p:spTree>
    <p:extLst>
      <p:ext uri="{BB962C8B-B14F-4D97-AF65-F5344CB8AC3E}">
        <p14:creationId xmlns:p14="http://schemas.microsoft.com/office/powerpoint/2010/main" val="2274363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737" y="533400"/>
            <a:ext cx="3929010" cy="5257800"/>
          </a:xfrm>
          <a:prstGeom prst="rect">
            <a:avLst/>
          </a:prstGeom>
        </p:spPr>
      </p:pic>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33400"/>
            <a:ext cx="5810159" cy="6324600"/>
          </a:xfrm>
          <a:prstGeom prst="rect">
            <a:avLst/>
          </a:prstGeom>
        </p:spPr>
      </p:pic>
      <p:sp>
        <p:nvSpPr>
          <p:cNvPr id="5" name="TextBox 4">
            <a:extLst>
              <a:ext uri="{FF2B5EF4-FFF2-40B4-BE49-F238E27FC236}">
                <a16:creationId xmlns:a16="http://schemas.microsoft.com/office/drawing/2014/main" id="{5789F22E-E2C4-457F-860C-B2E94A710B86}"/>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solidFill>
                  <a:schemeClr val="bg1"/>
                </a:solidFill>
              </a:rPr>
              <a:t>Unité</a:t>
            </a:r>
            <a:r>
              <a:rPr lang="en-US" sz="1200" i="1" dirty="0">
                <a:solidFill>
                  <a:schemeClr val="bg1"/>
                </a:solidFill>
              </a:rPr>
              <a:t> </a:t>
            </a:r>
            <a:r>
              <a:rPr lang="en-US" sz="1200" i="1" dirty="0" err="1">
                <a:solidFill>
                  <a:schemeClr val="bg1"/>
                </a:solidFill>
              </a:rPr>
              <a:t>d’habitation</a:t>
            </a:r>
            <a:r>
              <a:rPr lang="en-US" sz="1200" dirty="0">
                <a:solidFill>
                  <a:schemeClr val="bg1"/>
                </a:solidFill>
              </a:rPr>
              <a:t>, Marseille, France (1952)</a:t>
            </a:r>
          </a:p>
        </p:txBody>
      </p:sp>
    </p:spTree>
    <p:extLst>
      <p:ext uri="{BB962C8B-B14F-4D97-AF65-F5344CB8AC3E}">
        <p14:creationId xmlns:p14="http://schemas.microsoft.com/office/powerpoint/2010/main" val="383535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02564" y="533400"/>
            <a:ext cx="3235356" cy="5257800"/>
          </a:xfrm>
          <a:prstGeom prst="rect">
            <a:avLst/>
          </a:prstGeom>
        </p:spPr>
      </p:pic>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33400"/>
            <a:ext cx="5810159" cy="6324600"/>
          </a:xfrm>
          <a:prstGeom prst="rect">
            <a:avLst/>
          </a:prstGeom>
        </p:spPr>
      </p:pic>
      <p:sp>
        <p:nvSpPr>
          <p:cNvPr id="5" name="TextBox 4">
            <a:extLst>
              <a:ext uri="{FF2B5EF4-FFF2-40B4-BE49-F238E27FC236}">
                <a16:creationId xmlns:a16="http://schemas.microsoft.com/office/drawing/2014/main" id="{5789F22E-E2C4-457F-860C-B2E94A710B86}"/>
              </a:ext>
            </a:extLst>
          </p:cNvPr>
          <p:cNvSpPr txBox="1"/>
          <p:nvPr/>
        </p:nvSpPr>
        <p:spPr>
          <a:xfrm>
            <a:off x="8112172" y="6187081"/>
            <a:ext cx="3280770" cy="461665"/>
          </a:xfrm>
          <a:prstGeom prst="rect">
            <a:avLst/>
          </a:prstGeom>
          <a:noFill/>
        </p:spPr>
        <p:txBody>
          <a:bodyPr wrap="none" rtlCol="0">
            <a:spAutoFit/>
          </a:bodyPr>
          <a:lstStyle/>
          <a:p>
            <a:pPr algn="r"/>
            <a:r>
              <a:rPr lang="en-US" sz="1200" i="1" dirty="0" err="1">
                <a:solidFill>
                  <a:schemeClr val="bg1"/>
                </a:solidFill>
              </a:rPr>
              <a:t>Unité</a:t>
            </a:r>
            <a:r>
              <a:rPr lang="en-US" sz="1200" i="1" dirty="0">
                <a:solidFill>
                  <a:schemeClr val="bg1"/>
                </a:solidFill>
              </a:rPr>
              <a:t> </a:t>
            </a:r>
            <a:r>
              <a:rPr lang="en-US" sz="1200" i="1" dirty="0" err="1">
                <a:solidFill>
                  <a:schemeClr val="bg1"/>
                </a:solidFill>
              </a:rPr>
              <a:t>d’habitation</a:t>
            </a:r>
            <a:r>
              <a:rPr lang="en-US" sz="1200" dirty="0">
                <a:solidFill>
                  <a:schemeClr val="bg1"/>
                </a:solidFill>
              </a:rPr>
              <a:t>, Marseille, France (1952)</a:t>
            </a:r>
          </a:p>
          <a:p>
            <a:pPr algn="r"/>
            <a:r>
              <a:rPr lang="en-US" sz="1200" dirty="0">
                <a:solidFill>
                  <a:schemeClr val="bg1"/>
                </a:solidFill>
              </a:rPr>
              <a:t>Ocean liner section, from </a:t>
            </a:r>
            <a:r>
              <a:rPr lang="en-US" sz="1200" i="1" dirty="0">
                <a:solidFill>
                  <a:schemeClr val="bg1"/>
                </a:solidFill>
              </a:rPr>
              <a:t>La Ville </a:t>
            </a:r>
            <a:r>
              <a:rPr lang="en-US" sz="1200" i="1" dirty="0" err="1">
                <a:solidFill>
                  <a:schemeClr val="bg1"/>
                </a:solidFill>
              </a:rPr>
              <a:t>Radieuse</a:t>
            </a:r>
            <a:r>
              <a:rPr lang="en-US" sz="1200" dirty="0">
                <a:solidFill>
                  <a:schemeClr val="bg1"/>
                </a:solidFill>
              </a:rPr>
              <a:t> (1935)</a:t>
            </a:r>
          </a:p>
        </p:txBody>
      </p:sp>
    </p:spTree>
    <p:extLst>
      <p:ext uri="{BB962C8B-B14F-4D97-AF65-F5344CB8AC3E}">
        <p14:creationId xmlns:p14="http://schemas.microsoft.com/office/powerpoint/2010/main" val="1832026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42156" y="990482"/>
            <a:ext cx="9707688" cy="4877035"/>
          </a:xfrm>
          <a:prstGeom prst="rect">
            <a:avLst/>
          </a:prstGeom>
        </p:spPr>
      </p:pic>
    </p:spTree>
    <p:extLst>
      <p:ext uri="{BB962C8B-B14F-4D97-AF65-F5344CB8AC3E}">
        <p14:creationId xmlns:p14="http://schemas.microsoft.com/office/powerpoint/2010/main" val="1676946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843665" y="1984706"/>
            <a:ext cx="5836276" cy="2888587"/>
          </a:xfrm>
          <a:prstGeom prst="rect">
            <a:avLst/>
          </a:prstGeom>
        </p:spPr>
      </p:pic>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059" y="1663831"/>
            <a:ext cx="4918902" cy="3530338"/>
          </a:xfrm>
          <a:prstGeom prst="rect">
            <a:avLst/>
          </a:prstGeom>
        </p:spPr>
      </p:pic>
      <p:sp>
        <p:nvSpPr>
          <p:cNvPr id="5" name="TextBox 4">
            <a:extLst>
              <a:ext uri="{FF2B5EF4-FFF2-40B4-BE49-F238E27FC236}">
                <a16:creationId xmlns:a16="http://schemas.microsoft.com/office/drawing/2014/main" id="{BDC48834-3141-41BF-B167-EF66AA8D6838}"/>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t>Unité</a:t>
            </a:r>
            <a:r>
              <a:rPr lang="en-US" sz="1200" i="1" dirty="0"/>
              <a:t> </a:t>
            </a:r>
            <a:r>
              <a:rPr lang="en-US" sz="1200" i="1" dirty="0" err="1"/>
              <a:t>d’habitation</a:t>
            </a:r>
            <a:r>
              <a:rPr lang="en-US" sz="1200" dirty="0"/>
              <a:t>, Marseille, France (1952)</a:t>
            </a:r>
          </a:p>
        </p:txBody>
      </p:sp>
    </p:spTree>
    <p:extLst>
      <p:ext uri="{BB962C8B-B14F-4D97-AF65-F5344CB8AC3E}">
        <p14:creationId xmlns:p14="http://schemas.microsoft.com/office/powerpoint/2010/main" val="3655435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251" y="1704974"/>
            <a:ext cx="5131028" cy="3448052"/>
          </a:xfrm>
          <a:prstGeom prst="rect">
            <a:avLst/>
          </a:prstGeom>
        </p:spPr>
      </p:pic>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722" y="1727716"/>
            <a:ext cx="5131030" cy="3402568"/>
          </a:xfrm>
          <a:prstGeom prst="rect">
            <a:avLst/>
          </a:prstGeom>
        </p:spPr>
      </p:pic>
      <p:sp>
        <p:nvSpPr>
          <p:cNvPr id="5" name="TextBox 4">
            <a:extLst>
              <a:ext uri="{FF2B5EF4-FFF2-40B4-BE49-F238E27FC236}">
                <a16:creationId xmlns:a16="http://schemas.microsoft.com/office/drawing/2014/main" id="{22DD98DE-F040-4DF1-AD6D-91A92CFCD25B}"/>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solidFill>
                  <a:schemeClr val="bg1"/>
                </a:solidFill>
              </a:rPr>
              <a:t>Unité</a:t>
            </a:r>
            <a:r>
              <a:rPr lang="en-US" sz="1200" i="1" dirty="0">
                <a:solidFill>
                  <a:schemeClr val="bg1"/>
                </a:solidFill>
              </a:rPr>
              <a:t> </a:t>
            </a:r>
            <a:r>
              <a:rPr lang="en-US" sz="1200" i="1" dirty="0" err="1">
                <a:solidFill>
                  <a:schemeClr val="bg1"/>
                </a:solidFill>
              </a:rPr>
              <a:t>d’habitation</a:t>
            </a:r>
            <a:r>
              <a:rPr lang="en-US" sz="1200" dirty="0">
                <a:solidFill>
                  <a:schemeClr val="bg1"/>
                </a:solidFill>
              </a:rPr>
              <a:t>, Marseille, France (1952)</a:t>
            </a:r>
          </a:p>
        </p:txBody>
      </p:sp>
    </p:spTree>
    <p:extLst>
      <p:ext uri="{BB962C8B-B14F-4D97-AF65-F5344CB8AC3E}">
        <p14:creationId xmlns:p14="http://schemas.microsoft.com/office/powerpoint/2010/main" val="1327859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15183" y="1428159"/>
            <a:ext cx="6331774" cy="4001680"/>
          </a:xfrm>
          <a:prstGeom prst="rect">
            <a:avLst/>
          </a:prstGeom>
        </p:spPr>
      </p:pic>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5" name="TextBox 4">
            <a:extLst>
              <a:ext uri="{FF2B5EF4-FFF2-40B4-BE49-F238E27FC236}">
                <a16:creationId xmlns:a16="http://schemas.microsoft.com/office/drawing/2014/main" id="{2ABBE860-056D-4032-BC73-55CEA7CBD846}"/>
              </a:ext>
            </a:extLst>
          </p:cNvPr>
          <p:cNvSpPr txBox="1"/>
          <p:nvPr/>
        </p:nvSpPr>
        <p:spPr>
          <a:xfrm>
            <a:off x="8490673" y="6187081"/>
            <a:ext cx="2902269" cy="276999"/>
          </a:xfrm>
          <a:prstGeom prst="rect">
            <a:avLst/>
          </a:prstGeom>
          <a:noFill/>
        </p:spPr>
        <p:txBody>
          <a:bodyPr wrap="none" rtlCol="0">
            <a:spAutoFit/>
          </a:bodyPr>
          <a:lstStyle/>
          <a:p>
            <a:pPr algn="r"/>
            <a:r>
              <a:rPr lang="en-US" sz="1200" i="1" dirty="0" err="1">
                <a:solidFill>
                  <a:schemeClr val="bg1"/>
                </a:solidFill>
              </a:rPr>
              <a:t>Unité</a:t>
            </a:r>
            <a:r>
              <a:rPr lang="en-US" sz="1200" i="1" dirty="0">
                <a:solidFill>
                  <a:schemeClr val="bg1"/>
                </a:solidFill>
              </a:rPr>
              <a:t> </a:t>
            </a:r>
            <a:r>
              <a:rPr lang="en-US" sz="1200" i="1" dirty="0" err="1">
                <a:solidFill>
                  <a:schemeClr val="bg1"/>
                </a:solidFill>
              </a:rPr>
              <a:t>d’habitation</a:t>
            </a:r>
            <a:r>
              <a:rPr lang="en-US" sz="1200" dirty="0">
                <a:solidFill>
                  <a:schemeClr val="bg1"/>
                </a:solidFill>
              </a:rPr>
              <a:t>, Marseille, France (1952)</a:t>
            </a:r>
          </a:p>
        </p:txBody>
      </p:sp>
    </p:spTree>
    <p:extLst>
      <p:ext uri="{BB962C8B-B14F-4D97-AF65-F5344CB8AC3E}">
        <p14:creationId xmlns:p14="http://schemas.microsoft.com/office/powerpoint/2010/main" val="2654355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2" name="Rectangle 1">
            <a:extLst>
              <a:ext uri="{FF2B5EF4-FFF2-40B4-BE49-F238E27FC236}">
                <a16:creationId xmlns:a16="http://schemas.microsoft.com/office/drawing/2014/main" id="{2CB319D4-B514-4E34-9939-FE741D065464}"/>
              </a:ext>
            </a:extLst>
          </p:cNvPr>
          <p:cNvSpPr/>
          <p:nvPr/>
        </p:nvSpPr>
        <p:spPr>
          <a:xfrm>
            <a:off x="5810249" y="1286292"/>
            <a:ext cx="5876925" cy="4493538"/>
          </a:xfrm>
          <a:prstGeom prst="rect">
            <a:avLst/>
          </a:prstGeom>
        </p:spPr>
        <p:txBody>
          <a:bodyPr wrap="square">
            <a:spAutoFit/>
          </a:bodyPr>
          <a:lstStyle/>
          <a:p>
            <a:r>
              <a:rPr lang="en-US" sz="1600" dirty="0">
                <a:solidFill>
                  <a:schemeClr val="bg1"/>
                </a:solidFill>
                <a:latin typeface="Arial" panose="020B0604020202020204" pitchFamily="34" charset="0"/>
              </a:rPr>
              <a:t>a) the creation and development of </a:t>
            </a:r>
            <a:r>
              <a:rPr lang="en-US" sz="1600" dirty="0">
                <a:solidFill>
                  <a:srgbClr val="C00000"/>
                </a:solidFill>
                <a:latin typeface="Arial" panose="020B0604020202020204" pitchFamily="34" charset="0"/>
              </a:rPr>
              <a:t>bands of friendship between the inhabitants;</a:t>
            </a:r>
            <a:br>
              <a:rPr lang="en-US" sz="1600" dirty="0">
                <a:solidFill>
                  <a:srgbClr val="C00000"/>
                </a:solidFill>
              </a:rPr>
            </a:br>
            <a:br>
              <a:rPr lang="en-US" sz="1600" dirty="0">
                <a:solidFill>
                  <a:schemeClr val="bg1"/>
                </a:solidFill>
              </a:rPr>
            </a:br>
            <a:r>
              <a:rPr lang="en-US" sz="1600" dirty="0">
                <a:solidFill>
                  <a:schemeClr val="bg1"/>
                </a:solidFill>
                <a:latin typeface="Arial" panose="020B0604020202020204" pitchFamily="34" charset="0"/>
              </a:rPr>
              <a:t>b) the organization of </a:t>
            </a:r>
            <a:r>
              <a:rPr lang="en-US" sz="1600" dirty="0">
                <a:solidFill>
                  <a:srgbClr val="C00000"/>
                </a:solidFill>
                <a:latin typeface="Arial" panose="020B0604020202020204" pitchFamily="34" charset="0"/>
              </a:rPr>
              <a:t>collective activities </a:t>
            </a:r>
            <a:r>
              <a:rPr lang="en-US" sz="1600" dirty="0">
                <a:solidFill>
                  <a:schemeClr val="bg1"/>
                </a:solidFill>
                <a:latin typeface="Arial" panose="020B0604020202020204" pitchFamily="34" charset="0"/>
              </a:rPr>
              <a:t>(social, cultural, artistic and recreational);</a:t>
            </a:r>
            <a:br>
              <a:rPr lang="en-US" sz="1600" dirty="0">
                <a:solidFill>
                  <a:schemeClr val="bg1"/>
                </a:solidFill>
                <a:latin typeface="Arial" panose="020B0604020202020204" pitchFamily="34" charset="0"/>
              </a:rPr>
            </a:b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c) the defense, in all spheres, of the interests of its members, on all occasions when the interests in question were linked with the standard of living in the </a:t>
            </a:r>
            <a:r>
              <a:rPr lang="en-US" sz="1600" dirty="0" err="1">
                <a:solidFill>
                  <a:schemeClr val="bg1"/>
                </a:solidFill>
                <a:latin typeface="Arial" panose="020B0604020202020204" pitchFamily="34" charset="0"/>
              </a:rPr>
              <a:t>Unité</a:t>
            </a:r>
            <a:r>
              <a:rPr lang="en-US" sz="1600" dirty="0">
                <a:solidFill>
                  <a:schemeClr val="bg1"/>
                </a:solidFill>
                <a:latin typeface="Arial" panose="020B0604020202020204" pitchFamily="34" charset="0"/>
              </a:rPr>
              <a:t>;</a:t>
            </a:r>
            <a:br>
              <a:rPr lang="en-US" sz="1600" dirty="0">
                <a:solidFill>
                  <a:schemeClr val="bg1"/>
                </a:solidFill>
                <a:latin typeface="Arial" panose="020B0604020202020204" pitchFamily="34" charset="0"/>
              </a:rPr>
            </a:br>
            <a:br>
              <a:rPr lang="en-US" sz="1600" dirty="0">
                <a:solidFill>
                  <a:schemeClr val="bg1"/>
                </a:solidFill>
                <a:latin typeface="Arial" panose="020B0604020202020204" pitchFamily="34" charset="0"/>
              </a:rPr>
            </a:br>
            <a:r>
              <a:rPr lang="en-US" sz="1600" dirty="0">
                <a:solidFill>
                  <a:schemeClr val="bg1"/>
                </a:solidFill>
                <a:latin typeface="Arial" panose="020B0604020202020204" pitchFamily="34" charset="0"/>
              </a:rPr>
              <a:t>d) the </a:t>
            </a:r>
            <a:r>
              <a:rPr lang="en-US" sz="1600" dirty="0">
                <a:solidFill>
                  <a:srgbClr val="C00000"/>
                </a:solidFill>
                <a:latin typeface="Arial" panose="020B0604020202020204" pitchFamily="34" charset="0"/>
              </a:rPr>
              <a:t>participation of the inhabitants </a:t>
            </a:r>
            <a:r>
              <a:rPr lang="en-US" sz="1600" dirty="0">
                <a:solidFill>
                  <a:schemeClr val="bg1"/>
                </a:solidFill>
                <a:latin typeface="Arial" panose="020B0604020202020204" pitchFamily="34" charset="0"/>
              </a:rPr>
              <a:t>of the </a:t>
            </a:r>
            <a:r>
              <a:rPr lang="en-US" sz="1600" dirty="0" err="1">
                <a:solidFill>
                  <a:schemeClr val="bg1"/>
                </a:solidFill>
                <a:latin typeface="Arial" panose="020B0604020202020204" pitchFamily="34" charset="0"/>
              </a:rPr>
              <a:t>Unité</a:t>
            </a:r>
            <a:r>
              <a:rPr lang="en-US" sz="1600" dirty="0">
                <a:solidFill>
                  <a:schemeClr val="bg1"/>
                </a:solidFill>
                <a:latin typeface="Arial" panose="020B0604020202020204" pitchFamily="34" charset="0"/>
              </a:rPr>
              <a:t> in the determination of </a:t>
            </a:r>
            <a:r>
              <a:rPr lang="en-US" sz="1600" dirty="0">
                <a:solidFill>
                  <a:srgbClr val="C00000"/>
                </a:solidFill>
                <a:latin typeface="Arial" panose="020B0604020202020204" pitchFamily="34" charset="0"/>
              </a:rPr>
              <a:t>the material and moral administration of the </a:t>
            </a:r>
            <a:r>
              <a:rPr lang="en-US" sz="1600" dirty="0" err="1">
                <a:solidFill>
                  <a:srgbClr val="C00000"/>
                </a:solidFill>
                <a:latin typeface="Arial" panose="020B0604020202020204" pitchFamily="34" charset="0"/>
              </a:rPr>
              <a:t>Unité</a:t>
            </a:r>
            <a:r>
              <a:rPr lang="en-US" sz="1600" dirty="0">
                <a:solidFill>
                  <a:srgbClr val="C00000"/>
                </a:solidFill>
                <a:latin typeface="Arial" panose="020B0604020202020204" pitchFamily="34" charset="0"/>
              </a:rPr>
              <a:t> </a:t>
            </a:r>
            <a:r>
              <a:rPr lang="en-US" sz="1600" dirty="0">
                <a:solidFill>
                  <a:schemeClr val="bg1"/>
                </a:solidFill>
                <a:latin typeface="Arial" panose="020B0604020202020204" pitchFamily="34" charset="0"/>
              </a:rPr>
              <a:t>and its dependencies in an atmosphere of mutual understanding with all people who may be directly or indirectly interested.</a:t>
            </a:r>
          </a:p>
          <a:p>
            <a:endParaRPr lang="en-US" sz="1600" dirty="0">
              <a:solidFill>
                <a:schemeClr val="bg1"/>
              </a:solidFill>
            </a:endParaRPr>
          </a:p>
          <a:p>
            <a:endParaRPr lang="en-US" sz="1600" dirty="0">
              <a:solidFill>
                <a:schemeClr val="bg1"/>
              </a:solidFill>
            </a:endParaRPr>
          </a:p>
          <a:p>
            <a:r>
              <a:rPr lang="fr-FR" sz="1400" dirty="0">
                <a:solidFill>
                  <a:schemeClr val="bg1"/>
                </a:solidFill>
              </a:rPr>
              <a:t>Le Corbusier, </a:t>
            </a:r>
            <a:r>
              <a:rPr lang="fr-FR" sz="1400" i="1" dirty="0" err="1">
                <a:solidFill>
                  <a:schemeClr val="bg1"/>
                </a:solidFill>
              </a:rPr>
              <a:t>Oeuvre</a:t>
            </a:r>
            <a:r>
              <a:rPr lang="fr-FR" sz="1400" i="1" dirty="0">
                <a:solidFill>
                  <a:schemeClr val="bg1"/>
                </a:solidFill>
              </a:rPr>
              <a:t> complète</a:t>
            </a:r>
            <a:r>
              <a:rPr lang="fr-FR" sz="1400" dirty="0">
                <a:solidFill>
                  <a:schemeClr val="bg1"/>
                </a:solidFill>
              </a:rPr>
              <a:t>, volume 7, 1957-1965</a:t>
            </a:r>
            <a:endParaRPr lang="en-US" sz="1400" dirty="0">
              <a:solidFill>
                <a:schemeClr val="bg1"/>
              </a:solidFill>
            </a:endParaRPr>
          </a:p>
        </p:txBody>
      </p:sp>
    </p:spTree>
    <p:extLst>
      <p:ext uri="{BB962C8B-B14F-4D97-AF65-F5344CB8AC3E}">
        <p14:creationId xmlns:p14="http://schemas.microsoft.com/office/powerpoint/2010/main" val="3810654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pic>
        <p:nvPicPr>
          <p:cNvPr id="6" name="Picture 5">
            <a:extLst>
              <a:ext uri="{FF2B5EF4-FFF2-40B4-BE49-F238E27FC236}">
                <a16:creationId xmlns:a16="http://schemas.microsoft.com/office/drawing/2014/main" id="{9DEF5AFA-2619-494F-960B-6D89FAADD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3644"/>
            <a:ext cx="7858125" cy="5398531"/>
          </a:xfrm>
          <a:prstGeom prst="rect">
            <a:avLst/>
          </a:prstGeom>
        </p:spPr>
      </p:pic>
    </p:spTree>
    <p:extLst>
      <p:ext uri="{BB962C8B-B14F-4D97-AF65-F5344CB8AC3E}">
        <p14:creationId xmlns:p14="http://schemas.microsoft.com/office/powerpoint/2010/main" val="1508577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3644"/>
            <a:ext cx="7858125" cy="5398531"/>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pic>
        <p:nvPicPr>
          <p:cNvPr id="5" name="Picture 4">
            <a:extLst>
              <a:ext uri="{FF2B5EF4-FFF2-40B4-BE49-F238E27FC236}">
                <a16:creationId xmlns:a16="http://schemas.microsoft.com/office/drawing/2014/main" id="{5715BCC9-96A0-47A3-867D-C0FCF1CA3EA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07275" y="2924175"/>
            <a:ext cx="3723860" cy="3048000"/>
          </a:xfrm>
          <a:prstGeom prst="rect">
            <a:avLst/>
          </a:prstGeom>
        </p:spPr>
      </p:pic>
    </p:spTree>
    <p:extLst>
      <p:ext uri="{BB962C8B-B14F-4D97-AF65-F5344CB8AC3E}">
        <p14:creationId xmlns:p14="http://schemas.microsoft.com/office/powerpoint/2010/main" val="2711453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4266" y="558374"/>
            <a:ext cx="4490960" cy="5741252"/>
          </a:xfrm>
          <a:prstGeom prst="rect">
            <a:avLst/>
          </a:prstGeom>
        </p:spPr>
      </p:pic>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261" y="1494148"/>
            <a:ext cx="6259906" cy="3869704"/>
          </a:xfrm>
          <a:prstGeom prst="rect">
            <a:avLst/>
          </a:prstGeom>
        </p:spPr>
      </p:pic>
    </p:spTree>
    <p:extLst>
      <p:ext uri="{BB962C8B-B14F-4D97-AF65-F5344CB8AC3E}">
        <p14:creationId xmlns:p14="http://schemas.microsoft.com/office/powerpoint/2010/main" val="199729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914" y="453475"/>
            <a:ext cx="6851972" cy="5951050"/>
          </a:xfrm>
          <a:prstGeom prst="rect">
            <a:avLst/>
          </a:prstGeom>
        </p:spPr>
      </p:pic>
      <p:sp>
        <p:nvSpPr>
          <p:cNvPr id="4" name="TextBox 3">
            <a:extLst>
              <a:ext uri="{FF2B5EF4-FFF2-40B4-BE49-F238E27FC236}">
                <a16:creationId xmlns:a16="http://schemas.microsoft.com/office/drawing/2014/main" id="{365F6AD9-23A7-42CD-A928-17499E36EB97}"/>
              </a:ext>
            </a:extLst>
          </p:cNvPr>
          <p:cNvSpPr txBox="1"/>
          <p:nvPr/>
        </p:nvSpPr>
        <p:spPr>
          <a:xfrm>
            <a:off x="10409531" y="6187081"/>
            <a:ext cx="983411" cy="276999"/>
          </a:xfrm>
          <a:prstGeom prst="rect">
            <a:avLst/>
          </a:prstGeom>
          <a:noFill/>
        </p:spPr>
        <p:txBody>
          <a:bodyPr wrap="none" rtlCol="0">
            <a:spAutoFit/>
          </a:bodyPr>
          <a:lstStyle/>
          <a:p>
            <a:pPr algn="r"/>
            <a:r>
              <a:rPr lang="en-US" sz="1200" dirty="0"/>
              <a:t>‘Le </a:t>
            </a:r>
            <a:r>
              <a:rPr lang="en-US" sz="1200" dirty="0" err="1"/>
              <a:t>Modulor</a:t>
            </a:r>
            <a:r>
              <a:rPr lang="en-US" sz="1200" dirty="0"/>
              <a:t>’</a:t>
            </a:r>
          </a:p>
        </p:txBody>
      </p:sp>
      <p:pic>
        <p:nvPicPr>
          <p:cNvPr id="5" name="Picture 4">
            <a:extLst>
              <a:ext uri="{FF2B5EF4-FFF2-40B4-BE49-F238E27FC236}">
                <a16:creationId xmlns:a16="http://schemas.microsoft.com/office/drawing/2014/main" id="{8E6460E2-E59D-472A-ABD1-E0F5C5ADDE6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102760" y="2371725"/>
            <a:ext cx="3362325" cy="3362325"/>
          </a:xfrm>
          <a:prstGeom prst="rect">
            <a:avLst/>
          </a:prstGeom>
        </p:spPr>
      </p:pic>
    </p:spTree>
    <p:extLst>
      <p:ext uri="{BB962C8B-B14F-4D97-AF65-F5344CB8AC3E}">
        <p14:creationId xmlns:p14="http://schemas.microsoft.com/office/powerpoint/2010/main" val="147877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3261" y="288121"/>
            <a:ext cx="7578739" cy="5684054"/>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spTree>
    <p:extLst>
      <p:ext uri="{BB962C8B-B14F-4D97-AF65-F5344CB8AC3E}">
        <p14:creationId xmlns:p14="http://schemas.microsoft.com/office/powerpoint/2010/main" val="2873597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613261" y="688729"/>
            <a:ext cx="7578739" cy="5111438"/>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pic>
        <p:nvPicPr>
          <p:cNvPr id="5" name="Picture 4">
            <a:extLst>
              <a:ext uri="{FF2B5EF4-FFF2-40B4-BE49-F238E27FC236}">
                <a16:creationId xmlns:a16="http://schemas.microsoft.com/office/drawing/2014/main" id="{2A6E9853-E026-4F5E-A8F4-0EB84866599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9098" y="600075"/>
            <a:ext cx="3372837" cy="5200092"/>
          </a:xfrm>
          <a:prstGeom prst="rect">
            <a:avLst/>
          </a:prstGeom>
        </p:spPr>
      </p:pic>
    </p:spTree>
    <p:extLst>
      <p:ext uri="{BB962C8B-B14F-4D97-AF65-F5344CB8AC3E}">
        <p14:creationId xmlns:p14="http://schemas.microsoft.com/office/powerpoint/2010/main" val="12934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3261" y="288121"/>
            <a:ext cx="7578738" cy="5684054"/>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pic>
        <p:nvPicPr>
          <p:cNvPr id="5" name="Picture 4">
            <a:extLst>
              <a:ext uri="{FF2B5EF4-FFF2-40B4-BE49-F238E27FC236}">
                <a16:creationId xmlns:a16="http://schemas.microsoft.com/office/drawing/2014/main" id="{2A6E9853-E026-4F5E-A8F4-0EB8486659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2849960"/>
            <a:ext cx="4371101" cy="3122215"/>
          </a:xfrm>
          <a:prstGeom prst="rect">
            <a:avLst/>
          </a:prstGeom>
        </p:spPr>
      </p:pic>
    </p:spTree>
    <p:extLst>
      <p:ext uri="{BB962C8B-B14F-4D97-AF65-F5344CB8AC3E}">
        <p14:creationId xmlns:p14="http://schemas.microsoft.com/office/powerpoint/2010/main" val="1508884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3261" y="288121"/>
            <a:ext cx="7578738" cy="5684054"/>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sp>
        <p:nvSpPr>
          <p:cNvPr id="2" name="TextBox 1">
            <a:extLst>
              <a:ext uri="{FF2B5EF4-FFF2-40B4-BE49-F238E27FC236}">
                <a16:creationId xmlns:a16="http://schemas.microsoft.com/office/drawing/2014/main" id="{AEF1222E-1CC7-45A0-A87A-FB68D708F369}"/>
              </a:ext>
            </a:extLst>
          </p:cNvPr>
          <p:cNvSpPr txBox="1"/>
          <p:nvPr/>
        </p:nvSpPr>
        <p:spPr>
          <a:xfrm>
            <a:off x="266700" y="2230904"/>
            <a:ext cx="3943350" cy="2677656"/>
          </a:xfrm>
          <a:prstGeom prst="rect">
            <a:avLst/>
          </a:prstGeom>
          <a:noFill/>
        </p:spPr>
        <p:txBody>
          <a:bodyPr wrap="square" rtlCol="0">
            <a:spAutoFit/>
          </a:bodyPr>
          <a:lstStyle/>
          <a:p>
            <a:r>
              <a:rPr lang="en-US" sz="2400" dirty="0">
                <a:solidFill>
                  <a:schemeClr val="bg1"/>
                </a:solidFill>
              </a:rPr>
              <a:t>‘I have not experienced the miracle of faith but I have often known the miracle of inexpressible space, the apotheosis of plastic emotion’</a:t>
            </a:r>
          </a:p>
          <a:p>
            <a:endParaRPr lang="en-US" sz="2400" dirty="0">
              <a:solidFill>
                <a:schemeClr val="bg1"/>
              </a:solidFill>
            </a:endParaRPr>
          </a:p>
          <a:p>
            <a:r>
              <a:rPr lang="en-US" dirty="0">
                <a:solidFill>
                  <a:schemeClr val="bg1"/>
                </a:solidFill>
              </a:rPr>
              <a:t>Le Corbusier</a:t>
            </a:r>
          </a:p>
        </p:txBody>
      </p:sp>
    </p:spTree>
    <p:extLst>
      <p:ext uri="{BB962C8B-B14F-4D97-AF65-F5344CB8AC3E}">
        <p14:creationId xmlns:p14="http://schemas.microsoft.com/office/powerpoint/2010/main" val="2449722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319C-5B81-45E0-ABFD-77E8F228ABA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613261" y="608112"/>
            <a:ext cx="7578738" cy="5044071"/>
          </a:xfrm>
          <a:prstGeom prst="rect">
            <a:avLst/>
          </a:prstGeom>
        </p:spPr>
      </p:pic>
      <p:sp>
        <p:nvSpPr>
          <p:cNvPr id="3" name="TextBox 2">
            <a:extLst>
              <a:ext uri="{FF2B5EF4-FFF2-40B4-BE49-F238E27FC236}">
                <a16:creationId xmlns:a16="http://schemas.microsoft.com/office/drawing/2014/main" id="{369FFFA4-AAD8-4677-91BE-074B9BDEC0BD}"/>
              </a:ext>
            </a:extLst>
          </p:cNvPr>
          <p:cNvSpPr txBox="1"/>
          <p:nvPr/>
        </p:nvSpPr>
        <p:spPr>
          <a:xfrm>
            <a:off x="6564181" y="6187080"/>
            <a:ext cx="4828759" cy="461665"/>
          </a:xfrm>
          <a:prstGeom prst="rect">
            <a:avLst/>
          </a:prstGeom>
          <a:noFill/>
        </p:spPr>
        <p:txBody>
          <a:bodyPr wrap="none" rtlCol="0">
            <a:spAutoFit/>
          </a:bodyPr>
          <a:lstStyle/>
          <a:p>
            <a:pPr algn="r"/>
            <a:r>
              <a:rPr lang="en-US" sz="1200" i="1" dirty="0">
                <a:solidFill>
                  <a:schemeClr val="bg1"/>
                </a:solidFill>
              </a:rPr>
              <a:t>Chapelle Notre-Dame-du-</a:t>
            </a:r>
            <a:r>
              <a:rPr lang="en-US" sz="1200" i="1" dirty="0" err="1">
                <a:solidFill>
                  <a:schemeClr val="bg1"/>
                </a:solidFill>
              </a:rPr>
              <a:t>Haut</a:t>
            </a:r>
            <a:r>
              <a:rPr lang="en-US" sz="1200" i="1" dirty="0">
                <a:solidFill>
                  <a:schemeClr val="bg1"/>
                </a:solidFill>
              </a:rPr>
              <a:t> de Ronchamp</a:t>
            </a:r>
            <a:r>
              <a:rPr lang="en-US" sz="1200" dirty="0">
                <a:solidFill>
                  <a:schemeClr val="bg1"/>
                </a:solidFill>
              </a:rPr>
              <a:t>, Ronchamp, France</a:t>
            </a:r>
            <a:r>
              <a:rPr lang="en-US" sz="1200" i="1" dirty="0">
                <a:solidFill>
                  <a:schemeClr val="bg1"/>
                </a:solidFill>
              </a:rPr>
              <a:t> </a:t>
            </a:r>
            <a:r>
              <a:rPr lang="en-US" sz="1200" dirty="0">
                <a:solidFill>
                  <a:schemeClr val="bg1"/>
                </a:solidFill>
              </a:rPr>
              <a:t>(1953 - 5)</a:t>
            </a:r>
          </a:p>
          <a:p>
            <a:pPr algn="r"/>
            <a:r>
              <a:rPr lang="en-US" sz="1200" i="1" dirty="0">
                <a:solidFill>
                  <a:schemeClr val="bg1"/>
                </a:solidFill>
              </a:rPr>
              <a:t>Ronchamp Chapel</a:t>
            </a:r>
          </a:p>
        </p:txBody>
      </p:sp>
      <p:pic>
        <p:nvPicPr>
          <p:cNvPr id="5" name="Picture 4">
            <a:extLst>
              <a:ext uri="{FF2B5EF4-FFF2-40B4-BE49-F238E27FC236}">
                <a16:creationId xmlns:a16="http://schemas.microsoft.com/office/drawing/2014/main" id="{2A6E9853-E026-4F5E-A8F4-0EB8486659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2694405"/>
            <a:ext cx="4371101" cy="2957778"/>
          </a:xfrm>
          <a:prstGeom prst="rect">
            <a:avLst/>
          </a:prstGeom>
        </p:spPr>
      </p:pic>
    </p:spTree>
    <p:extLst>
      <p:ext uri="{BB962C8B-B14F-4D97-AF65-F5344CB8AC3E}">
        <p14:creationId xmlns:p14="http://schemas.microsoft.com/office/powerpoint/2010/main" val="1278393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3921"/>
            <a:ext cx="8553450" cy="5606518"/>
          </a:xfrm>
          <a:prstGeom prst="rect">
            <a:avLst/>
          </a:prstGeom>
        </p:spPr>
      </p:pic>
      <p:sp>
        <p:nvSpPr>
          <p:cNvPr id="4" name="TextBox 3">
            <a:extLst>
              <a:ext uri="{FF2B5EF4-FFF2-40B4-BE49-F238E27FC236}">
                <a16:creationId xmlns:a16="http://schemas.microsoft.com/office/drawing/2014/main" id="{2043E314-86B7-40A0-80C1-A926DA21EEB4}"/>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477324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221" y="1340491"/>
            <a:ext cx="5488052" cy="4177018"/>
          </a:xfrm>
          <a:prstGeom prst="rect">
            <a:avLst/>
          </a:prstGeom>
        </p:spPr>
      </p:pic>
      <p:pic>
        <p:nvPicPr>
          <p:cNvPr id="4" name="Picture 3">
            <a:extLst>
              <a:ext uri="{FF2B5EF4-FFF2-40B4-BE49-F238E27FC236}">
                <a16:creationId xmlns:a16="http://schemas.microsoft.com/office/drawing/2014/main" id="{5B0D8B7E-8978-4E38-812E-9BA0D31480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4453" y="1340491"/>
            <a:ext cx="5488052" cy="4177017"/>
          </a:xfrm>
          <a:prstGeom prst="rect">
            <a:avLst/>
          </a:prstGeom>
        </p:spPr>
      </p:pic>
      <p:sp>
        <p:nvSpPr>
          <p:cNvPr id="5" name="TextBox 4">
            <a:extLst>
              <a:ext uri="{FF2B5EF4-FFF2-40B4-BE49-F238E27FC236}">
                <a16:creationId xmlns:a16="http://schemas.microsoft.com/office/drawing/2014/main" id="{DF045086-5D62-473F-8472-4BCC4B69C3BC}"/>
              </a:ext>
            </a:extLst>
          </p:cNvPr>
          <p:cNvSpPr txBox="1"/>
          <p:nvPr/>
        </p:nvSpPr>
        <p:spPr>
          <a:xfrm>
            <a:off x="5782044" y="6187080"/>
            <a:ext cx="5610896" cy="461665"/>
          </a:xfrm>
          <a:prstGeom prst="rect">
            <a:avLst/>
          </a:prstGeom>
          <a:noFill/>
        </p:spPr>
        <p:txBody>
          <a:bodyPr wrap="none" rtlCol="0">
            <a:spAutoFit/>
          </a:bodyPr>
          <a:lstStyle/>
          <a:p>
            <a:pPr algn="r"/>
            <a:r>
              <a:rPr lang="en-US" sz="1200" i="1" dirty="0" err="1"/>
              <a:t>Couvent</a:t>
            </a:r>
            <a:r>
              <a:rPr lang="en-US" sz="1200" i="1" dirty="0"/>
              <a:t> Sainte Marie de La Tourette</a:t>
            </a:r>
            <a:r>
              <a:rPr lang="en-US" sz="1200" dirty="0"/>
              <a:t>, </a:t>
            </a:r>
            <a:r>
              <a:rPr lang="en-US" sz="1200" dirty="0" err="1"/>
              <a:t>Eveux</a:t>
            </a:r>
            <a:r>
              <a:rPr lang="en-US" sz="1200" dirty="0"/>
              <a:t>-sur-</a:t>
            </a:r>
            <a:r>
              <a:rPr lang="en-US" sz="1200" dirty="0" err="1"/>
              <a:t>l’Arbresle</a:t>
            </a:r>
            <a:r>
              <a:rPr lang="en-US" sz="1200" dirty="0"/>
              <a:t> (Lyons), France</a:t>
            </a:r>
            <a:r>
              <a:rPr lang="en-US" sz="1200" i="1" dirty="0"/>
              <a:t> </a:t>
            </a:r>
            <a:r>
              <a:rPr lang="en-US" sz="1200" dirty="0"/>
              <a:t>(1953 – 1961)</a:t>
            </a:r>
          </a:p>
          <a:p>
            <a:pPr algn="r"/>
            <a:r>
              <a:rPr lang="en-US" sz="1200" i="1" dirty="0"/>
              <a:t>La Tourette</a:t>
            </a:r>
          </a:p>
        </p:txBody>
      </p:sp>
    </p:spTree>
    <p:extLst>
      <p:ext uri="{BB962C8B-B14F-4D97-AF65-F5344CB8AC3E}">
        <p14:creationId xmlns:p14="http://schemas.microsoft.com/office/powerpoint/2010/main" val="3724123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058" y="939912"/>
            <a:ext cx="8850088" cy="4978174"/>
          </a:xfrm>
          <a:prstGeom prst="rect">
            <a:avLst/>
          </a:prstGeom>
        </p:spPr>
      </p:pic>
      <p:sp>
        <p:nvSpPr>
          <p:cNvPr id="4" name="TextBox 3">
            <a:extLst>
              <a:ext uri="{FF2B5EF4-FFF2-40B4-BE49-F238E27FC236}">
                <a16:creationId xmlns:a16="http://schemas.microsoft.com/office/drawing/2014/main" id="{91F8B0DC-77B4-46B2-8946-FDE047CBD88F}"/>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1701792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256" y="1498058"/>
            <a:ext cx="7080694" cy="3540347"/>
          </a:xfrm>
          <a:prstGeom prst="rect">
            <a:avLst/>
          </a:prstGeom>
        </p:spPr>
      </p:pic>
      <p:sp>
        <p:nvSpPr>
          <p:cNvPr id="4" name="TextBox 3">
            <a:extLst>
              <a:ext uri="{FF2B5EF4-FFF2-40B4-BE49-F238E27FC236}">
                <a16:creationId xmlns:a16="http://schemas.microsoft.com/office/drawing/2014/main" id="{842E0E2B-340E-4B2A-B897-8D7E45A5382B}"/>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
        <p:nvSpPr>
          <p:cNvPr id="5" name="TextBox 4">
            <a:extLst>
              <a:ext uri="{FF2B5EF4-FFF2-40B4-BE49-F238E27FC236}">
                <a16:creationId xmlns:a16="http://schemas.microsoft.com/office/drawing/2014/main" id="{B8B358DC-0359-4A85-BC84-F85A3A1D35B9}"/>
              </a:ext>
            </a:extLst>
          </p:cNvPr>
          <p:cNvSpPr txBox="1"/>
          <p:nvPr/>
        </p:nvSpPr>
        <p:spPr>
          <a:xfrm>
            <a:off x="7513454" y="2705725"/>
            <a:ext cx="4354290" cy="1446550"/>
          </a:xfrm>
          <a:prstGeom prst="rect">
            <a:avLst/>
          </a:prstGeom>
          <a:noFill/>
        </p:spPr>
        <p:txBody>
          <a:bodyPr wrap="square">
            <a:spAutoFit/>
          </a:bodyPr>
          <a:lstStyle/>
          <a:p>
            <a:pPr algn="ctr"/>
            <a:r>
              <a:rPr lang="en-US" sz="4400" b="1" i="0" dirty="0" err="1">
                <a:solidFill>
                  <a:schemeClr val="bg1"/>
                </a:solidFill>
                <a:effectLst/>
                <a:latin typeface="Garamond" panose="02020404030301010803" pitchFamily="18" charset="0"/>
              </a:rPr>
              <a:t>Béton</a:t>
            </a:r>
            <a:r>
              <a:rPr lang="en-US" sz="4400" b="1" i="0" dirty="0">
                <a:solidFill>
                  <a:schemeClr val="bg1"/>
                </a:solidFill>
                <a:effectLst/>
                <a:latin typeface="Garamond" panose="02020404030301010803" pitchFamily="18" charset="0"/>
              </a:rPr>
              <a:t> brut</a:t>
            </a:r>
          </a:p>
          <a:p>
            <a:pPr algn="ctr"/>
            <a:r>
              <a:rPr lang="en-US" sz="4400" b="1" dirty="0">
                <a:solidFill>
                  <a:schemeClr val="bg1"/>
                </a:solidFill>
                <a:latin typeface="Garamond" panose="02020404030301010803" pitchFamily="18" charset="0"/>
              </a:rPr>
              <a:t>‘Raw concrete’</a:t>
            </a:r>
            <a:r>
              <a:rPr lang="en-US" sz="4400" b="1" i="0" dirty="0">
                <a:solidFill>
                  <a:schemeClr val="bg1"/>
                </a:solidFill>
                <a:effectLst/>
                <a:latin typeface="Garamond" panose="02020404030301010803" pitchFamily="18" charset="0"/>
              </a:rPr>
              <a:t> </a:t>
            </a:r>
            <a:endParaRPr lang="en-US" sz="44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04614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0878" y="1447259"/>
            <a:ext cx="5985122" cy="3963480"/>
          </a:xfrm>
          <a:prstGeom prst="rect">
            <a:avLst/>
          </a:prstGeom>
        </p:spPr>
      </p:pic>
      <p:pic>
        <p:nvPicPr>
          <p:cNvPr id="4" name="Picture 3">
            <a:extLst>
              <a:ext uri="{FF2B5EF4-FFF2-40B4-BE49-F238E27FC236}">
                <a16:creationId xmlns:a16="http://schemas.microsoft.com/office/drawing/2014/main" id="{F6D8D688-D145-4227-9E8B-550B1383547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04464" y="1447259"/>
            <a:ext cx="5876658" cy="3963480"/>
          </a:xfrm>
          <a:prstGeom prst="rect">
            <a:avLst/>
          </a:prstGeom>
        </p:spPr>
      </p:pic>
      <p:sp>
        <p:nvSpPr>
          <p:cNvPr id="5" name="TextBox 4">
            <a:extLst>
              <a:ext uri="{FF2B5EF4-FFF2-40B4-BE49-F238E27FC236}">
                <a16:creationId xmlns:a16="http://schemas.microsoft.com/office/drawing/2014/main" id="{CBE75571-3E9E-437D-BCA2-233323C14EF3}"/>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242593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105" y="2006657"/>
            <a:ext cx="7056582" cy="2844684"/>
          </a:xfrm>
          <a:prstGeom prst="rect">
            <a:avLst/>
          </a:prstGeom>
        </p:spPr>
      </p:pic>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spTree>
    <p:extLst>
      <p:ext uri="{BB962C8B-B14F-4D97-AF65-F5344CB8AC3E}">
        <p14:creationId xmlns:p14="http://schemas.microsoft.com/office/powerpoint/2010/main" val="3820281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446065" y="373559"/>
            <a:ext cx="3574236" cy="5284291"/>
          </a:xfrm>
          <a:prstGeom prst="rect">
            <a:avLst/>
          </a:prstGeom>
        </p:spPr>
      </p:pic>
      <p:pic>
        <p:nvPicPr>
          <p:cNvPr id="4" name="Picture 3">
            <a:extLst>
              <a:ext uri="{FF2B5EF4-FFF2-40B4-BE49-F238E27FC236}">
                <a16:creationId xmlns:a16="http://schemas.microsoft.com/office/drawing/2014/main" id="{F6D8D688-D145-4227-9E8B-550B1383547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723" y="1138995"/>
            <a:ext cx="6088277" cy="4518855"/>
          </a:xfrm>
          <a:prstGeom prst="rect">
            <a:avLst/>
          </a:prstGeom>
        </p:spPr>
      </p:pic>
      <p:sp>
        <p:nvSpPr>
          <p:cNvPr id="5" name="TextBox 4">
            <a:extLst>
              <a:ext uri="{FF2B5EF4-FFF2-40B4-BE49-F238E27FC236}">
                <a16:creationId xmlns:a16="http://schemas.microsoft.com/office/drawing/2014/main" id="{9B3A21BB-AA0B-420D-BFB0-7DCBD69F5E1F}"/>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152661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4D708-4828-4D96-9465-1610FF4C3C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2743" y="353375"/>
            <a:ext cx="4135008" cy="6151250"/>
          </a:xfrm>
          <a:prstGeom prst="rect">
            <a:avLst/>
          </a:prstGeom>
        </p:spPr>
      </p:pic>
      <p:pic>
        <p:nvPicPr>
          <p:cNvPr id="5" name="Picture 4">
            <a:extLst>
              <a:ext uri="{FF2B5EF4-FFF2-40B4-BE49-F238E27FC236}">
                <a16:creationId xmlns:a16="http://schemas.microsoft.com/office/drawing/2014/main" id="{2BC70451-4C5B-4E17-8FD7-1098A31FAAE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93465" y="740975"/>
            <a:ext cx="6798535" cy="4675880"/>
          </a:xfrm>
          <a:prstGeom prst="rect">
            <a:avLst/>
          </a:prstGeom>
        </p:spPr>
      </p:pic>
      <p:sp>
        <p:nvSpPr>
          <p:cNvPr id="6" name="TextBox 5">
            <a:extLst>
              <a:ext uri="{FF2B5EF4-FFF2-40B4-BE49-F238E27FC236}">
                <a16:creationId xmlns:a16="http://schemas.microsoft.com/office/drawing/2014/main" id="{5E21B53D-30E3-4BFD-8E12-C42065D1EB83}"/>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1896604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4D708-4828-4D96-9465-1610FF4C3C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1051" y="372321"/>
            <a:ext cx="4135008" cy="6113358"/>
          </a:xfrm>
          <a:prstGeom prst="rect">
            <a:avLst/>
          </a:prstGeom>
        </p:spPr>
      </p:pic>
      <p:pic>
        <p:nvPicPr>
          <p:cNvPr id="5" name="Picture 4">
            <a:extLst>
              <a:ext uri="{FF2B5EF4-FFF2-40B4-BE49-F238E27FC236}">
                <a16:creationId xmlns:a16="http://schemas.microsoft.com/office/drawing/2014/main" id="{2BC70451-4C5B-4E17-8FD7-1098A31FAAE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678057" y="968921"/>
            <a:ext cx="6513943" cy="4422243"/>
          </a:xfrm>
          <a:prstGeom prst="rect">
            <a:avLst/>
          </a:prstGeom>
        </p:spPr>
      </p:pic>
      <p:sp>
        <p:nvSpPr>
          <p:cNvPr id="6" name="TextBox 5">
            <a:extLst>
              <a:ext uri="{FF2B5EF4-FFF2-40B4-BE49-F238E27FC236}">
                <a16:creationId xmlns:a16="http://schemas.microsoft.com/office/drawing/2014/main" id="{09A4036E-8CCD-44FE-80F9-95EAF1B44C8C}"/>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150453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D68B3-9842-4042-B0E9-C907EF127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255"/>
            <a:ext cx="7734606" cy="5800955"/>
          </a:xfrm>
          <a:prstGeom prst="rect">
            <a:avLst/>
          </a:prstGeom>
        </p:spPr>
      </p:pic>
      <p:sp>
        <p:nvSpPr>
          <p:cNvPr id="4" name="TextBox 3">
            <a:extLst>
              <a:ext uri="{FF2B5EF4-FFF2-40B4-BE49-F238E27FC236}">
                <a16:creationId xmlns:a16="http://schemas.microsoft.com/office/drawing/2014/main" id="{833D23D9-2A1E-4400-A69C-316A4518074D}"/>
              </a:ext>
            </a:extLst>
          </p:cNvPr>
          <p:cNvSpPr txBox="1"/>
          <p:nvPr/>
        </p:nvSpPr>
        <p:spPr>
          <a:xfrm>
            <a:off x="6372077" y="6187080"/>
            <a:ext cx="5020863" cy="461665"/>
          </a:xfrm>
          <a:prstGeom prst="rect">
            <a:avLst/>
          </a:prstGeom>
          <a:noFill/>
        </p:spPr>
        <p:txBody>
          <a:bodyPr wrap="none" rtlCol="0">
            <a:spAutoFit/>
          </a:bodyPr>
          <a:lstStyle/>
          <a:p>
            <a:pPr algn="r"/>
            <a:r>
              <a:rPr lang="en-US" sz="1200" i="1" dirty="0">
                <a:solidFill>
                  <a:schemeClr val="bg1"/>
                </a:solidFill>
              </a:rPr>
              <a:t>Sainte Marie de La Tourette</a:t>
            </a:r>
            <a:r>
              <a:rPr lang="en-US" sz="1200" dirty="0">
                <a:solidFill>
                  <a:schemeClr val="bg1"/>
                </a:solidFill>
              </a:rPr>
              <a:t>, </a:t>
            </a:r>
            <a:r>
              <a:rPr lang="en-US" sz="1200" dirty="0" err="1">
                <a:solidFill>
                  <a:schemeClr val="bg1"/>
                </a:solidFill>
              </a:rPr>
              <a:t>Eveux</a:t>
            </a:r>
            <a:r>
              <a:rPr lang="en-US" sz="1200" dirty="0">
                <a:solidFill>
                  <a:schemeClr val="bg1"/>
                </a:solidFill>
              </a:rPr>
              <a:t>-sur-</a:t>
            </a:r>
            <a:r>
              <a:rPr lang="en-US" sz="1200" dirty="0" err="1">
                <a:solidFill>
                  <a:schemeClr val="bg1"/>
                </a:solidFill>
              </a:rPr>
              <a:t>l’Arbresle</a:t>
            </a:r>
            <a:r>
              <a:rPr lang="en-US" sz="1200" dirty="0">
                <a:solidFill>
                  <a:schemeClr val="bg1"/>
                </a:solidFill>
              </a:rPr>
              <a:t> (Lyons), France</a:t>
            </a:r>
            <a:r>
              <a:rPr lang="en-US" sz="1200" i="1" dirty="0">
                <a:solidFill>
                  <a:schemeClr val="bg1"/>
                </a:solidFill>
              </a:rPr>
              <a:t> </a:t>
            </a:r>
            <a:r>
              <a:rPr lang="en-US" sz="1200" dirty="0">
                <a:solidFill>
                  <a:schemeClr val="bg1"/>
                </a:solidFill>
              </a:rPr>
              <a:t>(1953 – 1961)</a:t>
            </a:r>
          </a:p>
          <a:p>
            <a:pPr algn="r"/>
            <a:r>
              <a:rPr lang="en-US" sz="1200" i="1" dirty="0">
                <a:solidFill>
                  <a:schemeClr val="bg1"/>
                </a:solidFill>
              </a:rPr>
              <a:t>La Tourette</a:t>
            </a:r>
          </a:p>
        </p:txBody>
      </p:sp>
    </p:spTree>
    <p:extLst>
      <p:ext uri="{BB962C8B-B14F-4D97-AF65-F5344CB8AC3E}">
        <p14:creationId xmlns:p14="http://schemas.microsoft.com/office/powerpoint/2010/main" val="2793770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4187028" y="2998112"/>
            <a:ext cx="10082254" cy="861774"/>
          </a:xfrm>
          <a:prstGeom prst="rect">
            <a:avLst/>
          </a:prstGeom>
          <a:noFill/>
        </p:spPr>
        <p:txBody>
          <a:bodyPr wrap="square" rtlCol="0">
            <a:spAutoFit/>
          </a:bodyPr>
          <a:lstStyle/>
          <a:p>
            <a:pPr algn="ctr"/>
            <a:r>
              <a:rPr lang="en-US" sz="3000" dirty="0">
                <a:solidFill>
                  <a:schemeClr val="bg1"/>
                </a:solidFill>
                <a:ea typeface="Roboto" panose="02000000000000000000" pitchFamily="2" charset="0"/>
                <a:cs typeface="Roboto" panose="02000000000000000000" pitchFamily="2" charset="0"/>
              </a:rPr>
              <a:t>Ludwig </a:t>
            </a:r>
            <a:r>
              <a:rPr lang="en-US" sz="3000" dirty="0" err="1">
                <a:solidFill>
                  <a:schemeClr val="bg1"/>
                </a:solidFill>
                <a:ea typeface="Roboto" panose="02000000000000000000" pitchFamily="2" charset="0"/>
                <a:cs typeface="Roboto" panose="02000000000000000000" pitchFamily="2" charset="0"/>
              </a:rPr>
              <a:t>Mies</a:t>
            </a:r>
            <a:r>
              <a:rPr lang="en-US" sz="3000" dirty="0">
                <a:solidFill>
                  <a:schemeClr val="bg1"/>
                </a:solidFill>
                <a:ea typeface="Roboto" panose="02000000000000000000" pitchFamily="2" charset="0"/>
                <a:cs typeface="Roboto" panose="02000000000000000000" pitchFamily="2" charset="0"/>
              </a:rPr>
              <a:t> van der </a:t>
            </a:r>
            <a:r>
              <a:rPr lang="en-US" sz="3000" dirty="0" err="1">
                <a:solidFill>
                  <a:schemeClr val="bg1"/>
                </a:solidFill>
                <a:ea typeface="Roboto" panose="02000000000000000000" pitchFamily="2" charset="0"/>
                <a:cs typeface="Roboto" panose="02000000000000000000" pitchFamily="2" charset="0"/>
              </a:rPr>
              <a:t>Rohe</a:t>
            </a:r>
            <a:endParaRPr lang="en-US" sz="30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German → American; 1886 - 1969</a:t>
            </a:r>
          </a:p>
        </p:txBody>
      </p:sp>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35678"/>
            <a:ext cx="6310821" cy="4786641"/>
          </a:xfrm>
          <a:prstGeom prst="rect">
            <a:avLst/>
          </a:prstGeom>
        </p:spPr>
      </p:pic>
    </p:spTree>
    <p:extLst>
      <p:ext uri="{BB962C8B-B14F-4D97-AF65-F5344CB8AC3E}">
        <p14:creationId xmlns:p14="http://schemas.microsoft.com/office/powerpoint/2010/main" val="3486982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71311" y="1035678"/>
            <a:ext cx="3968199" cy="4786641"/>
          </a:xfrm>
          <a:prstGeom prst="rect">
            <a:avLst/>
          </a:prstGeom>
        </p:spPr>
      </p:pic>
      <p:pic>
        <p:nvPicPr>
          <p:cNvPr id="5" name="Picture 4">
            <a:extLst>
              <a:ext uri="{FF2B5EF4-FFF2-40B4-BE49-F238E27FC236}">
                <a16:creationId xmlns:a16="http://schemas.microsoft.com/office/drawing/2014/main" id="{C1FFE45E-669D-44C4-8309-06B5CFEBA9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39975" y="1481633"/>
            <a:ext cx="5154135" cy="3894729"/>
          </a:xfrm>
          <a:prstGeom prst="rect">
            <a:avLst/>
          </a:prstGeom>
        </p:spPr>
      </p:pic>
      <p:sp>
        <p:nvSpPr>
          <p:cNvPr id="6" name="TextBox 5">
            <a:extLst>
              <a:ext uri="{FF2B5EF4-FFF2-40B4-BE49-F238E27FC236}">
                <a16:creationId xmlns:a16="http://schemas.microsoft.com/office/drawing/2014/main" id="{67618E01-82A5-4EB9-95D5-E0E6746CDBAD}"/>
              </a:ext>
            </a:extLst>
          </p:cNvPr>
          <p:cNvSpPr txBox="1"/>
          <p:nvPr/>
        </p:nvSpPr>
        <p:spPr>
          <a:xfrm>
            <a:off x="8980484" y="6187080"/>
            <a:ext cx="2412456" cy="276999"/>
          </a:xfrm>
          <a:prstGeom prst="rect">
            <a:avLst/>
          </a:prstGeom>
          <a:noFill/>
        </p:spPr>
        <p:txBody>
          <a:bodyPr wrap="none" rtlCol="0">
            <a:spAutoFit/>
          </a:bodyPr>
          <a:lstStyle/>
          <a:p>
            <a:pPr algn="r"/>
            <a:r>
              <a:rPr lang="en-US" sz="1200" dirty="0">
                <a:solidFill>
                  <a:schemeClr val="bg1"/>
                </a:solidFill>
              </a:rPr>
              <a:t>Ernst Ludwig Kirchner, </a:t>
            </a:r>
            <a:r>
              <a:rPr lang="en-US" sz="1200" i="1" dirty="0">
                <a:solidFill>
                  <a:schemeClr val="bg1"/>
                </a:solidFill>
              </a:rPr>
              <a:t>Street </a:t>
            </a:r>
            <a:r>
              <a:rPr lang="en-US" sz="1200" dirty="0">
                <a:solidFill>
                  <a:schemeClr val="bg1"/>
                </a:solidFill>
              </a:rPr>
              <a:t>(1908)</a:t>
            </a:r>
          </a:p>
        </p:txBody>
      </p:sp>
      <p:sp>
        <p:nvSpPr>
          <p:cNvPr id="7" name="TextBox 6">
            <a:extLst>
              <a:ext uri="{FF2B5EF4-FFF2-40B4-BE49-F238E27FC236}">
                <a16:creationId xmlns:a16="http://schemas.microsoft.com/office/drawing/2014/main" id="{B7AC6CDF-C055-4F53-9F61-5C31ACA9F728}"/>
              </a:ext>
            </a:extLst>
          </p:cNvPr>
          <p:cNvSpPr txBox="1"/>
          <p:nvPr/>
        </p:nvSpPr>
        <p:spPr>
          <a:xfrm>
            <a:off x="799060" y="6187079"/>
            <a:ext cx="2495427" cy="276999"/>
          </a:xfrm>
          <a:prstGeom prst="rect">
            <a:avLst/>
          </a:prstGeom>
          <a:noFill/>
        </p:spPr>
        <p:txBody>
          <a:bodyPr wrap="none" rtlCol="0">
            <a:spAutoFit/>
          </a:bodyPr>
          <a:lstStyle/>
          <a:p>
            <a:r>
              <a:rPr lang="en-US" sz="1200" dirty="0">
                <a:solidFill>
                  <a:schemeClr val="bg1"/>
                </a:solidFill>
              </a:rPr>
              <a:t>Grant Wood, </a:t>
            </a:r>
            <a:r>
              <a:rPr lang="en-US" sz="1200" i="1" dirty="0">
                <a:solidFill>
                  <a:schemeClr val="bg1"/>
                </a:solidFill>
              </a:rPr>
              <a:t>American Gothic</a:t>
            </a:r>
            <a:r>
              <a:rPr lang="en-US" sz="1200" dirty="0">
                <a:solidFill>
                  <a:schemeClr val="bg1"/>
                </a:solidFill>
              </a:rPr>
              <a:t> (1930)</a:t>
            </a:r>
          </a:p>
        </p:txBody>
      </p:sp>
    </p:spTree>
    <p:extLst>
      <p:ext uri="{BB962C8B-B14F-4D97-AF65-F5344CB8AC3E}">
        <p14:creationId xmlns:p14="http://schemas.microsoft.com/office/powerpoint/2010/main" val="1818498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67038" y="1004850"/>
            <a:ext cx="6464400" cy="4848300"/>
          </a:xfrm>
          <a:prstGeom prst="rect">
            <a:avLst/>
          </a:prstGeom>
        </p:spPr>
      </p:pic>
      <p:pic>
        <p:nvPicPr>
          <p:cNvPr id="5" name="Picture 4">
            <a:extLst>
              <a:ext uri="{FF2B5EF4-FFF2-40B4-BE49-F238E27FC236}">
                <a16:creationId xmlns:a16="http://schemas.microsoft.com/office/drawing/2014/main" id="{C1FFE45E-669D-44C4-8309-06B5CFEBA9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30231" y="1004850"/>
            <a:ext cx="3862756" cy="3102277"/>
          </a:xfrm>
          <a:prstGeom prst="rect">
            <a:avLst/>
          </a:prstGeom>
        </p:spPr>
      </p:pic>
      <p:sp>
        <p:nvSpPr>
          <p:cNvPr id="8" name="TextBox 7">
            <a:extLst>
              <a:ext uri="{FF2B5EF4-FFF2-40B4-BE49-F238E27FC236}">
                <a16:creationId xmlns:a16="http://schemas.microsoft.com/office/drawing/2014/main" id="{F758D408-42DD-4895-8DEE-0CEBAECA7F5B}"/>
              </a:ext>
            </a:extLst>
          </p:cNvPr>
          <p:cNvSpPr txBox="1"/>
          <p:nvPr/>
        </p:nvSpPr>
        <p:spPr>
          <a:xfrm>
            <a:off x="8058821" y="6187080"/>
            <a:ext cx="3334119" cy="276999"/>
          </a:xfrm>
          <a:prstGeom prst="rect">
            <a:avLst/>
          </a:prstGeom>
          <a:noFill/>
        </p:spPr>
        <p:txBody>
          <a:bodyPr wrap="none" rtlCol="0">
            <a:spAutoFit/>
          </a:bodyPr>
          <a:lstStyle/>
          <a:p>
            <a:pPr algn="r"/>
            <a:r>
              <a:rPr lang="en-US" sz="1200" i="1" dirty="0" err="1">
                <a:solidFill>
                  <a:schemeClr val="bg1"/>
                </a:solidFill>
              </a:rPr>
              <a:t>Kluczynski</a:t>
            </a:r>
            <a:r>
              <a:rPr lang="en-US" sz="1200" i="1" dirty="0">
                <a:solidFill>
                  <a:schemeClr val="bg1"/>
                </a:solidFill>
              </a:rPr>
              <a:t> Federal Building</a:t>
            </a:r>
            <a:r>
              <a:rPr lang="en-US" sz="1200" dirty="0">
                <a:solidFill>
                  <a:schemeClr val="bg1"/>
                </a:solidFill>
              </a:rPr>
              <a:t>, Chicago, Illinois (1974)</a:t>
            </a:r>
          </a:p>
        </p:txBody>
      </p:sp>
    </p:spTree>
    <p:extLst>
      <p:ext uri="{BB962C8B-B14F-4D97-AF65-F5344CB8AC3E}">
        <p14:creationId xmlns:p14="http://schemas.microsoft.com/office/powerpoint/2010/main" val="40172745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3346" y="336950"/>
            <a:ext cx="5652654" cy="6184100"/>
          </a:xfrm>
          <a:prstGeom prst="rect">
            <a:avLst/>
          </a:prstGeom>
        </p:spPr>
      </p:pic>
      <p:sp>
        <p:nvSpPr>
          <p:cNvPr id="3" name="TextBox 2">
            <a:extLst>
              <a:ext uri="{FF2B5EF4-FFF2-40B4-BE49-F238E27FC236}">
                <a16:creationId xmlns:a16="http://schemas.microsoft.com/office/drawing/2014/main" id="{C3E645A0-0B55-4A38-8C7C-C1CC5E3727D0}"/>
              </a:ext>
            </a:extLst>
          </p:cNvPr>
          <p:cNvSpPr txBox="1"/>
          <p:nvPr/>
        </p:nvSpPr>
        <p:spPr>
          <a:xfrm>
            <a:off x="9495305" y="6187080"/>
            <a:ext cx="1897635" cy="276999"/>
          </a:xfrm>
          <a:prstGeom prst="rect">
            <a:avLst/>
          </a:prstGeom>
          <a:noFill/>
        </p:spPr>
        <p:txBody>
          <a:bodyPr wrap="none" rtlCol="0">
            <a:spAutoFit/>
          </a:bodyPr>
          <a:lstStyle/>
          <a:p>
            <a:pPr algn="r"/>
            <a:r>
              <a:rPr lang="en-US" sz="1200" i="1" dirty="0">
                <a:solidFill>
                  <a:schemeClr val="bg1"/>
                </a:solidFill>
              </a:rPr>
              <a:t>Brick Country House </a:t>
            </a:r>
            <a:r>
              <a:rPr lang="en-US" sz="1200" dirty="0">
                <a:solidFill>
                  <a:schemeClr val="bg1"/>
                </a:solidFill>
              </a:rPr>
              <a:t>(1924)</a:t>
            </a:r>
          </a:p>
        </p:txBody>
      </p:sp>
    </p:spTree>
    <p:extLst>
      <p:ext uri="{BB962C8B-B14F-4D97-AF65-F5344CB8AC3E}">
        <p14:creationId xmlns:p14="http://schemas.microsoft.com/office/powerpoint/2010/main" val="3548972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3346" y="336950"/>
            <a:ext cx="5652654" cy="6184100"/>
          </a:xfrm>
          <a:prstGeom prst="rect">
            <a:avLst/>
          </a:prstGeom>
        </p:spPr>
      </p:pic>
      <p:pic>
        <p:nvPicPr>
          <p:cNvPr id="4" name="Picture 3">
            <a:extLst>
              <a:ext uri="{FF2B5EF4-FFF2-40B4-BE49-F238E27FC236}">
                <a16:creationId xmlns:a16="http://schemas.microsoft.com/office/drawing/2014/main" id="{39EDAE52-C531-44F7-877B-10D29719F1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9465" y="1941781"/>
            <a:ext cx="4895076" cy="2974438"/>
          </a:xfrm>
          <a:prstGeom prst="rect">
            <a:avLst/>
          </a:prstGeom>
        </p:spPr>
      </p:pic>
      <p:sp>
        <p:nvSpPr>
          <p:cNvPr id="5" name="TextBox 4">
            <a:extLst>
              <a:ext uri="{FF2B5EF4-FFF2-40B4-BE49-F238E27FC236}">
                <a16:creationId xmlns:a16="http://schemas.microsoft.com/office/drawing/2014/main" id="{5C365995-4801-4DAF-A551-67F826165E0A}"/>
              </a:ext>
            </a:extLst>
          </p:cNvPr>
          <p:cNvSpPr txBox="1"/>
          <p:nvPr/>
        </p:nvSpPr>
        <p:spPr>
          <a:xfrm>
            <a:off x="9233823" y="6187080"/>
            <a:ext cx="2159117" cy="461665"/>
          </a:xfrm>
          <a:prstGeom prst="rect">
            <a:avLst/>
          </a:prstGeom>
          <a:noFill/>
        </p:spPr>
        <p:txBody>
          <a:bodyPr wrap="none" rtlCol="0">
            <a:spAutoFit/>
          </a:bodyPr>
          <a:lstStyle/>
          <a:p>
            <a:pPr algn="r"/>
            <a:r>
              <a:rPr lang="en-US" sz="1200" dirty="0">
                <a:solidFill>
                  <a:schemeClr val="bg1"/>
                </a:solidFill>
              </a:rPr>
              <a:t>Le Corbusier, Unite </a:t>
            </a:r>
            <a:r>
              <a:rPr lang="en-US" sz="1200" dirty="0" err="1">
                <a:solidFill>
                  <a:schemeClr val="bg1"/>
                </a:solidFill>
              </a:rPr>
              <a:t>d’habitation</a:t>
            </a:r>
            <a:endParaRPr lang="en-US" sz="1200" dirty="0">
              <a:solidFill>
                <a:schemeClr val="bg1"/>
              </a:solidFill>
            </a:endParaRPr>
          </a:p>
          <a:p>
            <a:pPr algn="r"/>
            <a:r>
              <a:rPr lang="en-US" sz="1200" dirty="0">
                <a:solidFill>
                  <a:schemeClr val="bg1"/>
                </a:solidFill>
              </a:rPr>
              <a:t>Universality in Space versus </a:t>
            </a:r>
          </a:p>
        </p:txBody>
      </p:sp>
    </p:spTree>
    <p:extLst>
      <p:ext uri="{BB962C8B-B14F-4D97-AF65-F5344CB8AC3E}">
        <p14:creationId xmlns:p14="http://schemas.microsoft.com/office/powerpoint/2010/main" val="1302424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18853" y="665411"/>
            <a:ext cx="3639294" cy="5527178"/>
          </a:xfrm>
          <a:prstGeom prst="rect">
            <a:avLst/>
          </a:prstGeom>
        </p:spPr>
      </p:pic>
      <p:pic>
        <p:nvPicPr>
          <p:cNvPr id="3" name="Picture 2">
            <a:extLst>
              <a:ext uri="{FF2B5EF4-FFF2-40B4-BE49-F238E27FC236}">
                <a16:creationId xmlns:a16="http://schemas.microsoft.com/office/drawing/2014/main" id="{977B2E94-4512-4CAF-95CF-E870DDA3424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68725" y="665411"/>
            <a:ext cx="5104422" cy="4055613"/>
          </a:xfrm>
          <a:prstGeom prst="rect">
            <a:avLst/>
          </a:prstGeom>
        </p:spPr>
      </p:pic>
      <p:sp>
        <p:nvSpPr>
          <p:cNvPr id="4" name="TextBox 3">
            <a:extLst>
              <a:ext uri="{FF2B5EF4-FFF2-40B4-BE49-F238E27FC236}">
                <a16:creationId xmlns:a16="http://schemas.microsoft.com/office/drawing/2014/main" id="{B10C5319-068F-4044-A8A0-01BBE9B33D02}"/>
              </a:ext>
            </a:extLst>
          </p:cNvPr>
          <p:cNvSpPr txBox="1"/>
          <p:nvPr/>
        </p:nvSpPr>
        <p:spPr>
          <a:xfrm>
            <a:off x="8587877" y="6187080"/>
            <a:ext cx="2805063" cy="276999"/>
          </a:xfrm>
          <a:prstGeom prst="rect">
            <a:avLst/>
          </a:prstGeom>
          <a:noFill/>
        </p:spPr>
        <p:txBody>
          <a:bodyPr wrap="none" rtlCol="0">
            <a:spAutoFit/>
          </a:bodyPr>
          <a:lstStyle/>
          <a:p>
            <a:pPr algn="r"/>
            <a:r>
              <a:rPr lang="en-US" sz="1200" dirty="0" err="1">
                <a:solidFill>
                  <a:schemeClr val="bg1"/>
                </a:solidFill>
              </a:rPr>
              <a:t>Exposicion</a:t>
            </a:r>
            <a:r>
              <a:rPr lang="en-US" sz="1200" dirty="0">
                <a:solidFill>
                  <a:schemeClr val="bg1"/>
                </a:solidFill>
              </a:rPr>
              <a:t> </a:t>
            </a:r>
            <a:r>
              <a:rPr lang="en-US" sz="1200" dirty="0" err="1">
                <a:solidFill>
                  <a:schemeClr val="bg1"/>
                </a:solidFill>
              </a:rPr>
              <a:t>Internacional</a:t>
            </a:r>
            <a:r>
              <a:rPr lang="en-US" sz="1200" dirty="0">
                <a:solidFill>
                  <a:schemeClr val="bg1"/>
                </a:solidFill>
              </a:rPr>
              <a:t> Barcelona (1929)</a:t>
            </a:r>
          </a:p>
        </p:txBody>
      </p:sp>
    </p:spTree>
    <p:extLst>
      <p:ext uri="{BB962C8B-B14F-4D97-AF65-F5344CB8AC3E}">
        <p14:creationId xmlns:p14="http://schemas.microsoft.com/office/powerpoint/2010/main" val="108839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0B0C8-4227-4AFB-BFDE-32A149A1CC5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8841" y="1610617"/>
            <a:ext cx="6471110" cy="3636764"/>
          </a:xfrm>
          <a:prstGeom prst="rect">
            <a:avLst/>
          </a:prstGeom>
        </p:spPr>
      </p:pic>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spTree>
    <p:extLst>
      <p:ext uri="{BB962C8B-B14F-4D97-AF65-F5344CB8AC3E}">
        <p14:creationId xmlns:p14="http://schemas.microsoft.com/office/powerpoint/2010/main" val="744196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338135"/>
            <a:ext cx="4324350" cy="2643066"/>
          </a:xfrm>
          <a:prstGeom prst="rect">
            <a:avLst/>
          </a:prstGeom>
        </p:spPr>
      </p:pic>
      <p:pic>
        <p:nvPicPr>
          <p:cNvPr id="3" name="Picture 2">
            <a:extLst>
              <a:ext uri="{FF2B5EF4-FFF2-40B4-BE49-F238E27FC236}">
                <a16:creationId xmlns:a16="http://schemas.microsoft.com/office/drawing/2014/main" id="{977B2E94-4512-4CAF-95CF-E870DDA3424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24425" y="515447"/>
            <a:ext cx="7267575" cy="5441888"/>
          </a:xfrm>
          <a:prstGeom prst="rect">
            <a:avLst/>
          </a:prstGeom>
        </p:spPr>
      </p:pic>
      <p:sp>
        <p:nvSpPr>
          <p:cNvPr id="4" name="TextBox 3">
            <a:extLst>
              <a:ext uri="{FF2B5EF4-FFF2-40B4-BE49-F238E27FC236}">
                <a16:creationId xmlns:a16="http://schemas.microsoft.com/office/drawing/2014/main" id="{B10C5319-068F-4044-A8A0-01BBE9B33D02}"/>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14329706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7E4F38-00B8-47E1-9041-91B54E0EDBF4}"/>
              </a:ext>
            </a:extLst>
          </p:cNvPr>
          <p:cNvSpPr txBox="1"/>
          <p:nvPr/>
        </p:nvSpPr>
        <p:spPr>
          <a:xfrm>
            <a:off x="2771775" y="1936283"/>
            <a:ext cx="7019925" cy="2985433"/>
          </a:xfrm>
          <a:prstGeom prst="rect">
            <a:avLst/>
          </a:prstGeom>
          <a:noFill/>
        </p:spPr>
        <p:txBody>
          <a:bodyPr wrap="square" rtlCol="0">
            <a:spAutoFit/>
          </a:bodyPr>
          <a:lstStyle/>
          <a:p>
            <a:r>
              <a:rPr lang="en-US" sz="3000" dirty="0">
                <a:solidFill>
                  <a:schemeClr val="bg1"/>
                </a:solidFill>
              </a:rPr>
              <a:t>The building should ‘show what we can do, what we are, how we feel and see today. We do not want anything but clarity, simplicity and honesty.’</a:t>
            </a:r>
          </a:p>
          <a:p>
            <a:endParaRPr lang="en-US" dirty="0">
              <a:solidFill>
                <a:schemeClr val="bg1"/>
              </a:solidFill>
            </a:endParaRPr>
          </a:p>
          <a:p>
            <a:endParaRPr lang="en-US" dirty="0">
              <a:solidFill>
                <a:schemeClr val="bg1"/>
              </a:solidFill>
            </a:endParaRPr>
          </a:p>
          <a:p>
            <a:r>
              <a:rPr lang="en-US" sz="1600" dirty="0">
                <a:solidFill>
                  <a:schemeClr val="bg1"/>
                </a:solidFill>
              </a:rPr>
              <a:t>Georg von Schnitzler</a:t>
            </a:r>
          </a:p>
          <a:p>
            <a:r>
              <a:rPr lang="en-US" sz="1600" dirty="0">
                <a:solidFill>
                  <a:schemeClr val="bg1"/>
                </a:solidFill>
              </a:rPr>
              <a:t>Commissar General of the Reich</a:t>
            </a:r>
          </a:p>
        </p:txBody>
      </p:sp>
    </p:spTree>
    <p:extLst>
      <p:ext uri="{BB962C8B-B14F-4D97-AF65-F5344CB8AC3E}">
        <p14:creationId xmlns:p14="http://schemas.microsoft.com/office/powerpoint/2010/main" val="885050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525" y="465386"/>
            <a:ext cx="11410950" cy="5527178"/>
          </a:xfrm>
          <a:prstGeom prst="rect">
            <a:avLst/>
          </a:prstGeom>
        </p:spPr>
      </p:pic>
      <p:sp>
        <p:nvSpPr>
          <p:cNvPr id="3" name="TextBox 2">
            <a:extLst>
              <a:ext uri="{FF2B5EF4-FFF2-40B4-BE49-F238E27FC236}">
                <a16:creationId xmlns:a16="http://schemas.microsoft.com/office/drawing/2014/main" id="{6AD7D6C6-BEB2-4DD1-AAF4-EFCE7D4E35B4}"/>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2355911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42263" y="345676"/>
            <a:ext cx="9507474" cy="5595148"/>
          </a:xfrm>
          <a:prstGeom prst="rect">
            <a:avLst/>
          </a:prstGeom>
        </p:spPr>
      </p:pic>
      <p:sp>
        <p:nvSpPr>
          <p:cNvPr id="4" name="TextBox 3">
            <a:extLst>
              <a:ext uri="{FF2B5EF4-FFF2-40B4-BE49-F238E27FC236}">
                <a16:creationId xmlns:a16="http://schemas.microsoft.com/office/drawing/2014/main" id="{4C6C346D-175E-46D3-8BB5-FDD2553BE771}"/>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875050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616" y="455861"/>
            <a:ext cx="8290767" cy="5527178"/>
          </a:xfrm>
          <a:prstGeom prst="rect">
            <a:avLst/>
          </a:prstGeom>
        </p:spPr>
      </p:pic>
      <p:sp>
        <p:nvSpPr>
          <p:cNvPr id="4" name="TextBox 3">
            <a:extLst>
              <a:ext uri="{FF2B5EF4-FFF2-40B4-BE49-F238E27FC236}">
                <a16:creationId xmlns:a16="http://schemas.microsoft.com/office/drawing/2014/main" id="{5D9D5E31-522B-4D46-8E31-5810EED3B82B}"/>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18521850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625" y="954976"/>
            <a:ext cx="10572750" cy="4948048"/>
          </a:xfrm>
          <a:prstGeom prst="rect">
            <a:avLst/>
          </a:prstGeom>
        </p:spPr>
      </p:pic>
      <p:sp>
        <p:nvSpPr>
          <p:cNvPr id="4" name="TextBox 3">
            <a:extLst>
              <a:ext uri="{FF2B5EF4-FFF2-40B4-BE49-F238E27FC236}">
                <a16:creationId xmlns:a16="http://schemas.microsoft.com/office/drawing/2014/main" id="{436DBA42-631F-491A-829C-615E26E78BA8}"/>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1671476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47850" y="306581"/>
            <a:ext cx="8496300" cy="5654288"/>
          </a:xfrm>
          <a:prstGeom prst="rect">
            <a:avLst/>
          </a:prstGeom>
        </p:spPr>
      </p:pic>
      <p:sp>
        <p:nvSpPr>
          <p:cNvPr id="4" name="TextBox 3">
            <a:extLst>
              <a:ext uri="{FF2B5EF4-FFF2-40B4-BE49-F238E27FC236}">
                <a16:creationId xmlns:a16="http://schemas.microsoft.com/office/drawing/2014/main" id="{8FB17403-04CA-45BF-A0B2-807769D44146}"/>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1824877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3A83-8517-4B03-91F5-26810948FF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41235" y="681770"/>
            <a:ext cx="8109530" cy="5319851"/>
          </a:xfrm>
          <a:prstGeom prst="rect">
            <a:avLst/>
          </a:prstGeom>
        </p:spPr>
      </p:pic>
      <p:sp>
        <p:nvSpPr>
          <p:cNvPr id="3" name="TextBox 2">
            <a:extLst>
              <a:ext uri="{FF2B5EF4-FFF2-40B4-BE49-F238E27FC236}">
                <a16:creationId xmlns:a16="http://schemas.microsoft.com/office/drawing/2014/main" id="{9DC4581D-30B4-43BC-89E2-6E14112482B0}"/>
              </a:ext>
            </a:extLst>
          </p:cNvPr>
          <p:cNvSpPr txBox="1"/>
          <p:nvPr/>
        </p:nvSpPr>
        <p:spPr>
          <a:xfrm>
            <a:off x="9312819" y="6187080"/>
            <a:ext cx="2080121" cy="276999"/>
          </a:xfrm>
          <a:prstGeom prst="rect">
            <a:avLst/>
          </a:prstGeom>
          <a:noFill/>
        </p:spPr>
        <p:txBody>
          <a:bodyPr wrap="none" rtlCol="0">
            <a:spAutoFit/>
          </a:bodyPr>
          <a:lstStyle/>
          <a:p>
            <a:pPr algn="r"/>
            <a:r>
              <a:rPr lang="en-US" sz="1200" dirty="0">
                <a:solidFill>
                  <a:schemeClr val="bg1"/>
                </a:solidFill>
              </a:rPr>
              <a:t>Sketches for cruciform column</a:t>
            </a:r>
          </a:p>
        </p:txBody>
      </p:sp>
    </p:spTree>
    <p:extLst>
      <p:ext uri="{BB962C8B-B14F-4D97-AF65-F5344CB8AC3E}">
        <p14:creationId xmlns:p14="http://schemas.microsoft.com/office/powerpoint/2010/main" val="2407788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6447" y="2511766"/>
            <a:ext cx="3364907" cy="3359755"/>
          </a:xfrm>
          <a:prstGeom prst="rect">
            <a:avLst/>
          </a:prstGeom>
        </p:spPr>
      </p:pic>
      <p:pic>
        <p:nvPicPr>
          <p:cNvPr id="4" name="Picture 3">
            <a:extLst>
              <a:ext uri="{FF2B5EF4-FFF2-40B4-BE49-F238E27FC236}">
                <a16:creationId xmlns:a16="http://schemas.microsoft.com/office/drawing/2014/main" id="{19A3FB07-0141-4AEB-9B07-6E50729E03E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69277" y="209255"/>
            <a:ext cx="7522723" cy="5662266"/>
          </a:xfrm>
          <a:prstGeom prst="rect">
            <a:avLst/>
          </a:prstGeom>
        </p:spPr>
      </p:pic>
      <p:sp>
        <p:nvSpPr>
          <p:cNvPr id="5" name="TextBox 4">
            <a:extLst>
              <a:ext uri="{FF2B5EF4-FFF2-40B4-BE49-F238E27FC236}">
                <a16:creationId xmlns:a16="http://schemas.microsoft.com/office/drawing/2014/main" id="{AB38D869-F482-42A5-B9F5-93E5F1B27DBF}"/>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20423484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47850" y="369056"/>
            <a:ext cx="8496300" cy="5529338"/>
          </a:xfrm>
          <a:prstGeom prst="rect">
            <a:avLst/>
          </a:prstGeom>
        </p:spPr>
      </p:pic>
      <p:sp>
        <p:nvSpPr>
          <p:cNvPr id="4" name="TextBox 3">
            <a:extLst>
              <a:ext uri="{FF2B5EF4-FFF2-40B4-BE49-F238E27FC236}">
                <a16:creationId xmlns:a16="http://schemas.microsoft.com/office/drawing/2014/main" id="{A87EDB91-B343-45B7-8F45-184C8AD69201}"/>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259952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352D-DEC1-4466-A545-7C6F3111B3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9573" y="2006656"/>
            <a:ext cx="3982555" cy="2844683"/>
          </a:xfrm>
          <a:prstGeom prst="rect">
            <a:avLst/>
          </a:prstGeom>
        </p:spPr>
      </p:pic>
      <p:sp>
        <p:nvSpPr>
          <p:cNvPr id="5" name="TextBox 4">
            <a:extLst>
              <a:ext uri="{FF2B5EF4-FFF2-40B4-BE49-F238E27FC236}">
                <a16:creationId xmlns:a16="http://schemas.microsoft.com/office/drawing/2014/main" id="{E33F6198-B43D-4FEB-A878-5975B2878C34}"/>
              </a:ext>
            </a:extLst>
          </p:cNvPr>
          <p:cNvSpPr txBox="1"/>
          <p:nvPr/>
        </p:nvSpPr>
        <p:spPr>
          <a:xfrm>
            <a:off x="9849827" y="6187081"/>
            <a:ext cx="1543115" cy="276999"/>
          </a:xfrm>
          <a:prstGeom prst="rect">
            <a:avLst/>
          </a:prstGeom>
          <a:noFill/>
        </p:spPr>
        <p:txBody>
          <a:bodyPr wrap="none" rtlCol="0">
            <a:spAutoFit/>
          </a:bodyPr>
          <a:lstStyle/>
          <a:p>
            <a:pPr algn="r"/>
            <a:r>
              <a:rPr lang="en-US" sz="1200" i="1" dirty="0"/>
              <a:t>Villa/Maison </a:t>
            </a:r>
            <a:r>
              <a:rPr lang="en-US" sz="1200" i="1" dirty="0" err="1"/>
              <a:t>Citrohan</a:t>
            </a:r>
            <a:endParaRPr lang="en-US" sz="1200" i="1" dirty="0"/>
          </a:p>
        </p:txBody>
      </p:sp>
      <p:pic>
        <p:nvPicPr>
          <p:cNvPr id="4100" name="Picture 4" descr="2020 Rolls-Royce Wraith Review, Pricing, and Specs">
            <a:extLst>
              <a:ext uri="{FF2B5EF4-FFF2-40B4-BE49-F238E27FC236}">
                <a16:creationId xmlns:a16="http://schemas.microsoft.com/office/drawing/2014/main" id="{CC4D37AC-B14F-4574-955F-529A4ED745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326" y="1852233"/>
            <a:ext cx="6317583" cy="3153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682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13376" y="247650"/>
            <a:ext cx="7565248" cy="5791200"/>
          </a:xfrm>
          <a:prstGeom prst="rect">
            <a:avLst/>
          </a:prstGeom>
        </p:spPr>
      </p:pic>
      <p:sp>
        <p:nvSpPr>
          <p:cNvPr id="4" name="TextBox 3">
            <a:extLst>
              <a:ext uri="{FF2B5EF4-FFF2-40B4-BE49-F238E27FC236}">
                <a16:creationId xmlns:a16="http://schemas.microsoft.com/office/drawing/2014/main" id="{4723458A-5D01-484A-B9A5-F57914FB3AED}"/>
              </a:ext>
            </a:extLst>
          </p:cNvPr>
          <p:cNvSpPr txBox="1"/>
          <p:nvPr/>
        </p:nvSpPr>
        <p:spPr>
          <a:xfrm>
            <a:off x="8143461" y="6187080"/>
            <a:ext cx="3249479" cy="461665"/>
          </a:xfrm>
          <a:prstGeom prst="rect">
            <a:avLst/>
          </a:prstGeom>
          <a:noFill/>
        </p:spPr>
        <p:txBody>
          <a:bodyPr wrap="none" rtlCol="0">
            <a:spAutoFit/>
          </a:bodyPr>
          <a:lstStyle/>
          <a:p>
            <a:pPr algn="r"/>
            <a:r>
              <a:rPr lang="en-US" sz="1200" i="1" dirty="0">
                <a:solidFill>
                  <a:schemeClr val="bg1"/>
                </a:solidFill>
              </a:rPr>
              <a:t>German Pavilion</a:t>
            </a:r>
            <a:r>
              <a:rPr lang="en-US" sz="1200" dirty="0">
                <a:solidFill>
                  <a:schemeClr val="bg1"/>
                </a:solidFill>
              </a:rPr>
              <a:t>, Barcelona, Spain (1929 &amp; 1986)</a:t>
            </a:r>
          </a:p>
          <a:p>
            <a:pPr algn="r"/>
            <a:r>
              <a:rPr lang="en-US" sz="1200" i="1" dirty="0">
                <a:solidFill>
                  <a:schemeClr val="bg1"/>
                </a:solidFill>
              </a:rPr>
              <a:t>Barcelona Pavilion</a:t>
            </a:r>
          </a:p>
        </p:txBody>
      </p:sp>
    </p:spTree>
    <p:extLst>
      <p:ext uri="{BB962C8B-B14F-4D97-AF65-F5344CB8AC3E}">
        <p14:creationId xmlns:p14="http://schemas.microsoft.com/office/powerpoint/2010/main" val="1540379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837"/>
            <a:ext cx="12192000" cy="8097674"/>
          </a:xfrm>
          <a:prstGeom prst="rect">
            <a:avLst/>
          </a:prstGeom>
        </p:spPr>
      </p:pic>
      <p:sp>
        <p:nvSpPr>
          <p:cNvPr id="3" name="TextBox 2">
            <a:extLst>
              <a:ext uri="{FF2B5EF4-FFF2-40B4-BE49-F238E27FC236}">
                <a16:creationId xmlns:a16="http://schemas.microsoft.com/office/drawing/2014/main" id="{577363D6-D413-44D4-8FFA-13D6A190B8C2}"/>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spTree>
    <p:extLst>
      <p:ext uri="{BB962C8B-B14F-4D97-AF65-F5344CB8AC3E}">
        <p14:creationId xmlns:p14="http://schemas.microsoft.com/office/powerpoint/2010/main" val="14680471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0602" y="393921"/>
            <a:ext cx="9470796" cy="5682476"/>
          </a:xfrm>
          <a:prstGeom prst="rect">
            <a:avLst/>
          </a:prstGeom>
        </p:spPr>
      </p:pic>
      <p:sp>
        <p:nvSpPr>
          <p:cNvPr id="3" name="TextBox 2">
            <a:extLst>
              <a:ext uri="{FF2B5EF4-FFF2-40B4-BE49-F238E27FC236}">
                <a16:creationId xmlns:a16="http://schemas.microsoft.com/office/drawing/2014/main" id="{63D4384C-D3BD-4465-83E1-89D0D2365F3C}"/>
              </a:ext>
            </a:extLst>
          </p:cNvPr>
          <p:cNvSpPr txBox="1"/>
          <p:nvPr/>
        </p:nvSpPr>
        <p:spPr>
          <a:xfrm>
            <a:off x="8695791" y="6187080"/>
            <a:ext cx="2697149" cy="276999"/>
          </a:xfrm>
          <a:prstGeom prst="rect">
            <a:avLst/>
          </a:prstGeom>
          <a:noFill/>
        </p:spPr>
        <p:txBody>
          <a:bodyPr wrap="none" rtlCol="0">
            <a:spAutoFit/>
          </a:bodyPr>
          <a:lstStyle/>
          <a:p>
            <a:pPr algn="r"/>
            <a:r>
              <a:rPr lang="en-US" sz="1200" i="1" dirty="0"/>
              <a:t>Farnsworth House</a:t>
            </a:r>
            <a:r>
              <a:rPr lang="en-US" sz="1200" dirty="0"/>
              <a:t>, Plano, Illinois (1951)</a:t>
            </a:r>
          </a:p>
        </p:txBody>
      </p:sp>
    </p:spTree>
    <p:extLst>
      <p:ext uri="{BB962C8B-B14F-4D97-AF65-F5344CB8AC3E}">
        <p14:creationId xmlns:p14="http://schemas.microsoft.com/office/powerpoint/2010/main" val="40800589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1175" y="393921"/>
            <a:ext cx="9489650" cy="5665320"/>
          </a:xfrm>
          <a:prstGeom prst="rect">
            <a:avLst/>
          </a:prstGeom>
        </p:spPr>
      </p:pic>
      <p:sp>
        <p:nvSpPr>
          <p:cNvPr id="4" name="TextBox 3">
            <a:extLst>
              <a:ext uri="{FF2B5EF4-FFF2-40B4-BE49-F238E27FC236}">
                <a16:creationId xmlns:a16="http://schemas.microsoft.com/office/drawing/2014/main" id="{FDBAFC8C-BA45-4545-9C1F-F71F533CF873}"/>
              </a:ext>
            </a:extLst>
          </p:cNvPr>
          <p:cNvSpPr txBox="1"/>
          <p:nvPr/>
        </p:nvSpPr>
        <p:spPr>
          <a:xfrm>
            <a:off x="8695791" y="6187080"/>
            <a:ext cx="2697149" cy="276999"/>
          </a:xfrm>
          <a:prstGeom prst="rect">
            <a:avLst/>
          </a:prstGeom>
          <a:noFill/>
        </p:spPr>
        <p:txBody>
          <a:bodyPr wrap="none" rtlCol="0">
            <a:spAutoFit/>
          </a:bodyPr>
          <a:lstStyle/>
          <a:p>
            <a:pPr algn="r"/>
            <a:r>
              <a:rPr lang="en-US" sz="1200" i="1" dirty="0"/>
              <a:t>Farnsworth House</a:t>
            </a:r>
            <a:r>
              <a:rPr lang="en-US" sz="1200" dirty="0"/>
              <a:t>, Plano, Illinois (1951)</a:t>
            </a:r>
          </a:p>
        </p:txBody>
      </p:sp>
    </p:spTree>
    <p:extLst>
      <p:ext uri="{BB962C8B-B14F-4D97-AF65-F5344CB8AC3E}">
        <p14:creationId xmlns:p14="http://schemas.microsoft.com/office/powerpoint/2010/main" val="1573815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A789359-22D0-4E7D-A494-C17D19CFE4FC}"/>
              </a:ext>
            </a:extLst>
          </p:cNvPr>
          <p:cNvSpPr txBox="1"/>
          <p:nvPr/>
        </p:nvSpPr>
        <p:spPr>
          <a:xfrm>
            <a:off x="8695791" y="6187080"/>
            <a:ext cx="2697149" cy="276999"/>
          </a:xfrm>
          <a:prstGeom prst="rect">
            <a:avLst/>
          </a:prstGeom>
          <a:noFill/>
        </p:spPr>
        <p:txBody>
          <a:bodyPr wrap="none" rtlCol="0">
            <a:spAutoFit/>
          </a:bodyPr>
          <a:lstStyle/>
          <a:p>
            <a:pPr algn="r"/>
            <a:r>
              <a:rPr lang="en-US" sz="1200" i="1" dirty="0"/>
              <a:t>Farnsworth House</a:t>
            </a:r>
            <a:r>
              <a:rPr lang="en-US" sz="1200" dirty="0"/>
              <a:t>, Plano, Illinois (1951)</a:t>
            </a:r>
          </a:p>
        </p:txBody>
      </p:sp>
    </p:spTree>
    <p:extLst>
      <p:ext uri="{BB962C8B-B14F-4D97-AF65-F5344CB8AC3E}">
        <p14:creationId xmlns:p14="http://schemas.microsoft.com/office/powerpoint/2010/main" val="25995395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39671"/>
            <a:ext cx="12192000" cy="8097671"/>
          </a:xfrm>
          <a:prstGeom prst="rect">
            <a:avLst/>
          </a:prstGeom>
        </p:spPr>
      </p:pic>
      <p:sp>
        <p:nvSpPr>
          <p:cNvPr id="3" name="TextBox 2">
            <a:extLst>
              <a:ext uri="{FF2B5EF4-FFF2-40B4-BE49-F238E27FC236}">
                <a16:creationId xmlns:a16="http://schemas.microsoft.com/office/drawing/2014/main" id="{4BC69602-B17A-4DEB-BBC3-BDA830B42BE5}"/>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spTree>
    <p:extLst>
      <p:ext uri="{BB962C8B-B14F-4D97-AF65-F5344CB8AC3E}">
        <p14:creationId xmlns:p14="http://schemas.microsoft.com/office/powerpoint/2010/main" val="306275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362588-30F4-4333-8FB1-CB246D4AC706}"/>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spTree>
    <p:extLst>
      <p:ext uri="{BB962C8B-B14F-4D97-AF65-F5344CB8AC3E}">
        <p14:creationId xmlns:p14="http://schemas.microsoft.com/office/powerpoint/2010/main" val="516074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4C35424-D22C-462C-A3AC-35E5FBCEA0F6}"/>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spTree>
    <p:extLst>
      <p:ext uri="{BB962C8B-B14F-4D97-AF65-F5344CB8AC3E}">
        <p14:creationId xmlns:p14="http://schemas.microsoft.com/office/powerpoint/2010/main" val="13104667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rnsworth House threatened anew by floodwaters - Chicago Tribune">
            <a:extLst>
              <a:ext uri="{FF2B5EF4-FFF2-40B4-BE49-F238E27FC236}">
                <a16:creationId xmlns:a16="http://schemas.microsoft.com/office/drawing/2014/main" id="{CC3CBAD0-546E-4967-A4E0-391C941099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94"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C35424-D22C-462C-A3AC-35E5FBCEA0F6}"/>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spTree>
    <p:extLst>
      <p:ext uri="{BB962C8B-B14F-4D97-AF65-F5344CB8AC3E}">
        <p14:creationId xmlns:p14="http://schemas.microsoft.com/office/powerpoint/2010/main" val="35595349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C35424-D22C-462C-A3AC-35E5FBCEA0F6}"/>
              </a:ext>
            </a:extLst>
          </p:cNvPr>
          <p:cNvSpPr txBox="1"/>
          <p:nvPr/>
        </p:nvSpPr>
        <p:spPr>
          <a:xfrm>
            <a:off x="8695791" y="6187080"/>
            <a:ext cx="2697149" cy="276999"/>
          </a:xfrm>
          <a:prstGeom prst="rect">
            <a:avLst/>
          </a:prstGeom>
          <a:noFill/>
        </p:spPr>
        <p:txBody>
          <a:bodyPr wrap="none" rtlCol="0">
            <a:spAutoFit/>
          </a:bodyPr>
          <a:lstStyle/>
          <a:p>
            <a:pPr algn="r"/>
            <a:r>
              <a:rPr lang="en-US" sz="1200" i="1" dirty="0">
                <a:solidFill>
                  <a:schemeClr val="bg1"/>
                </a:solidFill>
              </a:rPr>
              <a:t>Farnsworth House</a:t>
            </a:r>
            <a:r>
              <a:rPr lang="en-US" sz="1200" dirty="0">
                <a:solidFill>
                  <a:schemeClr val="bg1"/>
                </a:solidFill>
              </a:rPr>
              <a:t>, Plano, Illinois (1951)</a:t>
            </a:r>
          </a:p>
        </p:txBody>
      </p:sp>
      <p:pic>
        <p:nvPicPr>
          <p:cNvPr id="4098" name="Picture 2" descr="Blair Kamin on Twitter: &quot;The Farnsworth House, as you've never seen it  before. Tribune photographer Zbigniew Bzdak captured this dramatic image of  flooding at the modernist masterpiece along the Fox River. In">
            <a:extLst>
              <a:ext uri="{FF2B5EF4-FFF2-40B4-BE49-F238E27FC236}">
                <a16:creationId xmlns:a16="http://schemas.microsoft.com/office/drawing/2014/main" id="{0A6C3C30-492E-40DB-8782-1108A04D52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982" y="544315"/>
            <a:ext cx="8237942" cy="5464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687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10973</TotalTime>
  <Words>5317</Words>
  <Application>Microsoft Office PowerPoint</Application>
  <PresentationFormat>Widescreen</PresentationFormat>
  <Paragraphs>758</Paragraphs>
  <Slides>133</Slides>
  <Notes>133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133</vt:i4>
      </vt:variant>
    </vt:vector>
  </HeadingPairs>
  <TitlesOfParts>
    <vt:vector size="142" baseType="lpstr">
      <vt:lpstr>Arial</vt:lpstr>
      <vt:lpstr>Calibri</vt:lpstr>
      <vt:lpstr>Calibri Light</vt:lpstr>
      <vt:lpstr>Courier New</vt:lpstr>
      <vt:lpstr>Garamond</vt:lpstr>
      <vt:lpstr>Roboto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317</cp:revision>
  <dcterms:created xsi:type="dcterms:W3CDTF">2019-06-04T12:26:12Z</dcterms:created>
  <dcterms:modified xsi:type="dcterms:W3CDTF">2020-09-03T16:35:02Z</dcterms:modified>
</cp:coreProperties>
</file>